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 id="2147483690" r:id="rId6"/>
  </p:sldMasterIdLst>
  <p:notesMasterIdLst>
    <p:notesMasterId r:id="rId22"/>
  </p:notesMasterIdLst>
  <p:sldIdLst>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77" r:id="rId2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94636" autoAdjust="0"/>
  </p:normalViewPr>
  <p:slideViewPr>
    <p:cSldViewPr snapToGrid="0" showGuides="1">
      <p:cViewPr varScale="1">
        <p:scale>
          <a:sx n="108" d="100"/>
          <a:sy n="108" d="100"/>
        </p:scale>
        <p:origin x="420" y="102"/>
      </p:cViewPr>
      <p:guideLst>
        <p:guide orient="horz" pos="2160"/>
        <p:guide pos="3840"/>
      </p:guideLst>
    </p:cSldViewPr>
  </p:slideViewPr>
  <p:notesTextViewPr>
    <p:cViewPr>
      <p:scale>
        <a:sx n="3" d="2"/>
        <a:sy n="3" d="2"/>
      </p:scale>
      <p:origin x="0" y="0"/>
    </p:cViewPr>
  </p:notesTextViewPr>
  <p:sorterViewPr>
    <p:cViewPr>
      <p:scale>
        <a:sx n="100" d="100"/>
        <a:sy n="100" d="100"/>
      </p:scale>
      <p:origin x="0" y="-684"/>
    </p:cViewPr>
  </p:sorterViewPr>
  <p:notesViewPr>
    <p:cSldViewPr snapToGrid="0" showGuides="1">
      <p:cViewPr varScale="1">
        <p:scale>
          <a:sx n="85" d="100"/>
          <a:sy n="85" d="100"/>
        </p:scale>
        <p:origin x="316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gradFill>
                  <a:gsLst>
                    <a:gs pos="0">
                      <a:schemeClr val="tx1"/>
                    </a:gs>
                    <a:gs pos="48000">
                      <a:schemeClr val="tx1"/>
                    </a:gs>
                  </a:gsLst>
                  <a:lin ang="5400000" scaled="0"/>
                </a:gradFill>
                <a:latin typeface="+mn-lt"/>
                <a:ea typeface="+mn-ea"/>
                <a:cs typeface="+mn-cs"/>
              </a:defRPr>
            </a:pPr>
            <a:r>
              <a:rPr lang="de-DE" b="0" noProof="0" dirty="0" smtClean="0">
                <a:gradFill>
                  <a:gsLst>
                    <a:gs pos="0">
                      <a:schemeClr val="tx1"/>
                    </a:gs>
                    <a:gs pos="48000">
                      <a:schemeClr val="tx1"/>
                    </a:gs>
                  </a:gsLst>
                  <a:lin ang="5400000" scaled="0"/>
                </a:gradFill>
              </a:rPr>
              <a:t>Durchschnittlich</a:t>
            </a:r>
            <a:r>
              <a:rPr lang="de-DE" b="0" baseline="0" noProof="0" dirty="0" smtClean="0">
                <a:gradFill>
                  <a:gsLst>
                    <a:gs pos="0">
                      <a:schemeClr val="tx1"/>
                    </a:gs>
                    <a:gs pos="48000">
                      <a:schemeClr val="tx1"/>
                    </a:gs>
                  </a:gsLst>
                  <a:lin ang="5400000" scaled="0"/>
                </a:gradFill>
              </a:rPr>
              <a:t>e Kosten aufgrund von Ausfällen</a:t>
            </a:r>
            <a:endParaRPr lang="de-DE" b="0" noProof="0" dirty="0">
              <a:gradFill>
                <a:gsLst>
                  <a:gs pos="0">
                    <a:schemeClr val="tx1"/>
                  </a:gs>
                  <a:gs pos="48000">
                    <a:schemeClr val="tx1"/>
                  </a:gs>
                </a:gsLst>
                <a:lin ang="5400000" scaled="0"/>
              </a:gradFill>
            </a:endParaRPr>
          </a:p>
        </c:rich>
      </c:tx>
      <c:layout/>
      <c:overlay val="0"/>
      <c:spPr>
        <a:noFill/>
        <a:ln>
          <a:noFill/>
        </a:ln>
        <a:effectLst/>
      </c:spPr>
      <c:txPr>
        <a:bodyPr rot="0" spcFirstLastPara="1" vertOverflow="ellipsis" vert="horz" wrap="square" anchor="ctr" anchorCtr="1"/>
        <a:lstStyle/>
        <a:p>
          <a:pPr>
            <a:defRPr sz="2128" b="1" i="0" u="none" strike="noStrike" kern="1200" baseline="0">
              <a:gradFill>
                <a:gsLst>
                  <a:gs pos="0">
                    <a:schemeClr val="tx1"/>
                  </a:gs>
                  <a:gs pos="48000">
                    <a:schemeClr val="tx1"/>
                  </a:gs>
                </a:gsLst>
                <a:lin ang="5400000" scaled="0"/>
              </a:gradFill>
              <a:latin typeface="+mn-lt"/>
              <a:ea typeface="+mn-ea"/>
              <a:cs typeface="+mn-cs"/>
            </a:defRPr>
          </a:pPr>
          <a:endParaRPr lang="de-DE"/>
        </a:p>
      </c:txPr>
    </c:title>
    <c:autoTitleDeleted val="0"/>
    <c:plotArea>
      <c:layout>
        <c:manualLayout>
          <c:layoutTarget val="inner"/>
          <c:xMode val="edge"/>
          <c:yMode val="edge"/>
          <c:x val="0.24434448818897639"/>
          <c:y val="0.2093712707818233"/>
          <c:w val="0.75565543834236726"/>
          <c:h val="0.63990072067904757"/>
        </c:manualLayout>
      </c:layout>
      <c:lineChart>
        <c:grouping val="standard"/>
        <c:varyColors val="0"/>
        <c:ser>
          <c:idx val="0"/>
          <c:order val="0"/>
          <c:tx>
            <c:strRef>
              <c:f>Sheet1!$B$1</c:f>
              <c:strCache>
                <c:ptCount val="1"/>
                <c:pt idx="0">
                  <c:v>$ Downtime/Hour</c:v>
                </c:pt>
              </c:strCache>
            </c:strRef>
          </c:tx>
          <c:spPr>
            <a:ln w="31750" cap="rnd">
              <a:solidFill>
                <a:schemeClr val="accent1"/>
              </a:solidFill>
              <a:round/>
            </a:ln>
            <a:effectLst/>
          </c:spPr>
          <c:marker>
            <c:symbol val="none"/>
          </c:marker>
          <c:dLbls>
            <c:delete val="1"/>
          </c:dLbls>
          <c:cat>
            <c:strRef>
              <c:f>Sheet1!$A$2:$A$4</c:f>
              <c:strCache>
                <c:ptCount val="3"/>
                <c:pt idx="0">
                  <c:v>50 TB or less</c:v>
                </c:pt>
                <c:pt idx="1">
                  <c:v>51-100 TB</c:v>
                </c:pt>
                <c:pt idx="2">
                  <c:v>101 TB or more</c:v>
                </c:pt>
              </c:strCache>
            </c:strRef>
          </c:cat>
          <c:val>
            <c:numRef>
              <c:f>Sheet1!$B$2:$B$4</c:f>
              <c:numCache>
                <c:formatCode>"$"#,##0_);[Red]\("$"#,##0\)</c:formatCode>
                <c:ptCount val="3"/>
                <c:pt idx="0" formatCode="#,##0">
                  <c:v>220945</c:v>
                </c:pt>
                <c:pt idx="1">
                  <c:v>443953</c:v>
                </c:pt>
                <c:pt idx="2">
                  <c:v>1174204</c:v>
                </c:pt>
              </c:numCache>
            </c:numRef>
          </c:val>
          <c:smooth val="1"/>
          <c:extLst>
            <c:ext xmlns:c16="http://schemas.microsoft.com/office/drawing/2014/chart" uri="{C3380CC4-5D6E-409C-BE32-E72D297353CC}">
              <c16:uniqueId val="{00000000-A187-4AC1-8CB5-BC099D53FBDD}"/>
            </c:ext>
          </c:extLst>
        </c:ser>
        <c:dLbls>
          <c:showLegendKey val="0"/>
          <c:showVal val="1"/>
          <c:showCatName val="0"/>
          <c:showSerName val="0"/>
          <c:showPercent val="0"/>
          <c:showBubbleSize val="0"/>
        </c:dLbls>
        <c:smooth val="0"/>
        <c:axId val="151733320"/>
        <c:axId val="151729792"/>
      </c:lineChart>
      <c:catAx>
        <c:axId val="151733320"/>
        <c:scaling>
          <c:orientation val="minMax"/>
        </c:scaling>
        <c:delete val="0"/>
        <c:axPos val="b"/>
        <c:title>
          <c:tx>
            <c:rich>
              <a:bodyPr rot="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r>
                  <a:rPr lang="de-DE" noProof="0" dirty="0" smtClean="0">
                    <a:gradFill>
                      <a:gsLst>
                        <a:gs pos="0">
                          <a:schemeClr val="tx1"/>
                        </a:gs>
                        <a:gs pos="48000">
                          <a:schemeClr val="tx1"/>
                        </a:gs>
                      </a:gsLst>
                      <a:lin ang="5400000" scaled="0"/>
                    </a:gradFill>
                  </a:rPr>
                  <a:t>Summe des</a:t>
                </a:r>
                <a:r>
                  <a:rPr lang="de-DE" baseline="0" noProof="0" dirty="0" smtClean="0">
                    <a:gradFill>
                      <a:gsLst>
                        <a:gs pos="0">
                          <a:schemeClr val="tx1"/>
                        </a:gs>
                        <a:gs pos="48000">
                          <a:schemeClr val="tx1"/>
                        </a:gs>
                      </a:gsLst>
                      <a:lin ang="5400000" scaled="0"/>
                    </a:gradFill>
                  </a:rPr>
                  <a:t> Datenvolumens</a:t>
                </a:r>
                <a:endParaRPr lang="de-DE" noProof="0" dirty="0">
                  <a:gradFill>
                    <a:gsLst>
                      <a:gs pos="0">
                        <a:schemeClr val="tx1"/>
                      </a:gs>
                      <a:gs pos="48000">
                        <a:schemeClr val="tx1"/>
                      </a:gs>
                    </a:gsLst>
                    <a:lin ang="5400000" scaled="0"/>
                  </a:gradFill>
                </a:endParaRPr>
              </a:p>
            </c:rich>
          </c:tx>
          <c:layout>
            <c:manualLayout>
              <c:xMode val="edge"/>
              <c:yMode val="edge"/>
              <c:x val="0.40249125109361333"/>
              <c:y val="0.94119968941188681"/>
            </c:manualLayout>
          </c:layout>
          <c:overlay val="0"/>
          <c:spPr>
            <a:noFill/>
            <a:ln>
              <a:noFill/>
            </a:ln>
            <a:effectLst/>
          </c:spPr>
          <c:txPr>
            <a:bodyPr rot="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endParaRPr lang="de-DE"/>
            </a:p>
          </c:txPr>
        </c:title>
        <c:numFmt formatCode="General" sourceLinked="1"/>
        <c:majorTickMark val="out"/>
        <c:minorTickMark val="none"/>
        <c:tickLblPos val="nextTo"/>
        <c:spPr>
          <a:noFill/>
          <a:ln w="9525" cap="flat" cmpd="sng" algn="ctr">
            <a:solidFill>
              <a:schemeClr val="tx1">
                <a:lumMod val="40000"/>
                <a:lumOff val="60000"/>
              </a:schemeClr>
            </a:solidFill>
            <a:round/>
          </a:ln>
          <a:effectLst/>
        </c:spPr>
        <c:txPr>
          <a:bodyPr rot="-60000000" spcFirstLastPara="1" vertOverflow="ellipsis" vert="horz" wrap="square" anchor="ctr" anchorCtr="1"/>
          <a:lstStyle/>
          <a:p>
            <a:pPr>
              <a:defRPr sz="1197" b="0" i="0" u="none" strike="noStrike" kern="1200" baseline="0">
                <a:gradFill>
                  <a:gsLst>
                    <a:gs pos="0">
                      <a:schemeClr val="tx1"/>
                    </a:gs>
                    <a:gs pos="48000">
                      <a:schemeClr val="tx1"/>
                    </a:gs>
                  </a:gsLst>
                  <a:lin ang="5400000" scaled="0"/>
                </a:gradFill>
                <a:latin typeface="+mn-lt"/>
                <a:ea typeface="+mn-ea"/>
                <a:cs typeface="+mn-cs"/>
              </a:defRPr>
            </a:pPr>
            <a:endParaRPr lang="de-DE"/>
          </a:p>
        </c:txPr>
        <c:crossAx val="151729792"/>
        <c:crosses val="autoZero"/>
        <c:auto val="1"/>
        <c:lblAlgn val="ctr"/>
        <c:lblOffset val="100"/>
        <c:tickMarkSkip val="1"/>
        <c:noMultiLvlLbl val="0"/>
      </c:catAx>
      <c:valAx>
        <c:axId val="151729792"/>
        <c:scaling>
          <c:orientation val="minMax"/>
        </c:scaling>
        <c:delete val="0"/>
        <c:axPos val="l"/>
        <c:majorGridlines>
          <c:spPr>
            <a:ln w="9525" cap="flat" cmpd="sng" algn="ctr">
              <a:solidFill>
                <a:schemeClr val="tx1">
                  <a:lumMod val="40000"/>
                  <a:lumOff val="60000"/>
                </a:schemeClr>
              </a:solidFill>
              <a:round/>
            </a:ln>
            <a:effectLst/>
          </c:spPr>
        </c:majorGridlines>
        <c:title>
          <c:tx>
            <c:rich>
              <a:bodyPr rot="-540000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r>
                  <a:rPr lang="de-DE" sz="1000" noProof="0" dirty="0" smtClean="0">
                    <a:gradFill>
                      <a:gsLst>
                        <a:gs pos="0">
                          <a:schemeClr val="tx1"/>
                        </a:gs>
                        <a:gs pos="48000">
                          <a:schemeClr val="tx1"/>
                        </a:gs>
                      </a:gsLst>
                      <a:lin ang="5400000" scaled="0"/>
                    </a:gradFill>
                  </a:rPr>
                  <a:t>Kosten pro Stunde (in U.S. Dollar)</a:t>
                </a:r>
                <a:endParaRPr lang="de-DE" sz="1000" noProof="0" dirty="0">
                  <a:gradFill>
                    <a:gsLst>
                      <a:gs pos="0">
                        <a:schemeClr val="tx1"/>
                      </a:gs>
                      <a:gs pos="48000">
                        <a:schemeClr val="tx1"/>
                      </a:gs>
                    </a:gsLst>
                    <a:lin ang="5400000" scaled="0"/>
                  </a:gradFill>
                </a:endParaRPr>
              </a:p>
            </c:rich>
          </c:tx>
          <c:layout>
            <c:manualLayout>
              <c:xMode val="edge"/>
              <c:yMode val="edge"/>
              <c:x val="5.535899973359195E-2"/>
              <c:y val="0.27790545310280995"/>
            </c:manualLayout>
          </c:layout>
          <c:overlay val="0"/>
          <c:spPr>
            <a:noFill/>
            <a:ln>
              <a:noFill/>
            </a:ln>
            <a:effectLst/>
          </c:spPr>
          <c:txPr>
            <a:bodyPr rot="-5400000" spcFirstLastPara="1" vertOverflow="ellipsis" vert="horz" wrap="square" anchor="ctr" anchorCtr="1"/>
            <a:lstStyle/>
            <a:p>
              <a:pPr>
                <a:defRPr sz="1197" b="1" i="0" u="none" strike="noStrike" kern="1200" baseline="0">
                  <a:gradFill>
                    <a:gsLst>
                      <a:gs pos="0">
                        <a:schemeClr val="tx1"/>
                      </a:gs>
                      <a:gs pos="48000">
                        <a:schemeClr val="tx1"/>
                      </a:gs>
                    </a:gsLst>
                    <a:lin ang="5400000" scaled="0"/>
                  </a:gradFill>
                  <a:latin typeface="+mn-lt"/>
                  <a:ea typeface="+mn-ea"/>
                  <a:cs typeface="+mn-cs"/>
                </a:defRPr>
              </a:pPr>
              <a:endParaRPr lang="de-DE"/>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gradFill>
                  <a:gsLst>
                    <a:gs pos="0">
                      <a:schemeClr val="tx1"/>
                    </a:gs>
                    <a:gs pos="48000">
                      <a:schemeClr val="tx1"/>
                    </a:gs>
                  </a:gsLst>
                  <a:lin ang="5400000" scaled="0"/>
                </a:gradFill>
                <a:latin typeface="+mn-lt"/>
                <a:ea typeface="+mn-ea"/>
                <a:cs typeface="+mn-cs"/>
              </a:defRPr>
            </a:pPr>
            <a:endParaRPr lang="de-DE"/>
          </a:p>
        </c:txPr>
        <c:crossAx val="151733320"/>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B1490D-C3FD-408C-AB69-B7D43D0611DA}" type="datetimeFigureOut">
              <a:rPr lang="de-DE" smtClean="0"/>
              <a:t>21.10.2015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BD862A-AE3F-415B-954F-947B87C73F7D}" type="slidenum">
              <a:rPr lang="de-DE" smtClean="0"/>
              <a:t>‹Nr.›</a:t>
            </a:fld>
            <a:endParaRPr lang="de-DE"/>
          </a:p>
        </p:txBody>
      </p:sp>
    </p:spTree>
    <p:extLst>
      <p:ext uri="{BB962C8B-B14F-4D97-AF65-F5344CB8AC3E}">
        <p14:creationId xmlns:p14="http://schemas.microsoft.com/office/powerpoint/2010/main" val="3774550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gradFill>
                  <a:gsLst>
                    <a:gs pos="2655">
                      <a:srgbClr val="505050"/>
                    </a:gs>
                    <a:gs pos="31000">
                      <a:srgbClr val="505050"/>
                    </a:gs>
                  </a:gsLst>
                  <a:lin ang="5400000" scaled="0"/>
                </a:gradFill>
              </a:rPr>
              <a:t>Source: IDC: Measuring Cost of Downtime and Recovery Objectives Among U.S. Firms, IDC </a:t>
            </a:r>
            <a:r>
              <a:rPr lang="en-US" sz="1200" dirty="0" err="1" smtClean="0">
                <a:gradFill>
                  <a:gsLst>
                    <a:gs pos="2655">
                      <a:srgbClr val="505050"/>
                    </a:gs>
                    <a:gs pos="31000">
                      <a:srgbClr val="505050"/>
                    </a:gs>
                  </a:gsLst>
                  <a:lin ang="5400000" scaled="0"/>
                </a:gradFill>
              </a:rPr>
              <a:t>QuickPoll</a:t>
            </a:r>
            <a:r>
              <a:rPr lang="en-US" sz="1200" dirty="0" smtClean="0">
                <a:gradFill>
                  <a:gsLst>
                    <a:gs pos="2655">
                      <a:srgbClr val="505050"/>
                    </a:gs>
                    <a:gs pos="31000">
                      <a:srgbClr val="505050"/>
                    </a:gs>
                  </a:gsLst>
                  <a:lin ang="5400000" scaled="0"/>
                </a:gradFill>
              </a:rPr>
              <a:t> Survey July 2013 and Storage User Demand Study 2013</a:t>
            </a:r>
          </a:p>
          <a:p>
            <a:pPr rtl="0"/>
            <a:endParaRPr lang="de-DE"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F54FC4-B938-455F-AB50-4A96C3CD22AC}"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66021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2753">
              <a:spcAft>
                <a:spcPts val="337"/>
              </a:spcAft>
              <a:defRPr/>
            </a:pPr>
            <a:endParaRPr lang="en-US" b="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758451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F5E4F50-407B-4DBC-AD97-7AD870308370}" type="datetime1">
              <a:rPr lang="en-US" smtClean="0"/>
              <a:t>10/21/2015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32798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de-DE" sz="80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640191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de-DE" sz="80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00677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de-DE" sz="80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35999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de-DE" sz="80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82788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r>
              <a:rPr lang="en-US" sz="800" dirty="0" smtClean="0">
                <a:gradFill>
                  <a:gsLst>
                    <a:gs pos="0">
                      <a:srgbClr val="FFFFFF"/>
                    </a:gs>
                    <a:gs pos="100000">
                      <a:srgbClr val="FFFFFF"/>
                    </a:gs>
                  </a:gsLst>
                  <a:lin ang="5400000" scaled="0"/>
                </a:gradFill>
              </a:rPr>
              <a:t>What are</a:t>
            </a:r>
            <a:r>
              <a:rPr lang="en-US" sz="800" baseline="0" dirty="0" smtClean="0">
                <a:gradFill>
                  <a:gsLst>
                    <a:gs pos="0">
                      <a:srgbClr val="FFFFFF"/>
                    </a:gs>
                    <a:gs pos="100000">
                      <a:srgbClr val="FFFFFF"/>
                    </a:gs>
                  </a:gsLst>
                  <a:lin ang="5400000" scaled="0"/>
                </a:gradFill>
              </a:rPr>
              <a:t> the different infrastructures that Azure Site Recovery can provide a solution for?</a:t>
            </a:r>
          </a:p>
          <a:p>
            <a:pPr marL="0" marR="0" indent="0" algn="l" defTabSz="685758" rtl="0" eaLnBrk="1" fontAlgn="auto" latinLnBrk="0" hangingPunct="1">
              <a:lnSpc>
                <a:spcPct val="90000"/>
              </a:lnSpc>
              <a:spcBef>
                <a:spcPts val="0"/>
              </a:spcBef>
              <a:spcAft>
                <a:spcPts val="250"/>
              </a:spcAft>
              <a:buClrTx/>
              <a:buSzTx/>
              <a:buFontTx/>
              <a:buNone/>
              <a:tabLst/>
              <a:defRPr/>
            </a:pPr>
            <a:endParaRPr lang="en-US" sz="800" baseline="0" dirty="0" smtClean="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r>
              <a:rPr lang="en-US" sz="800" baseline="0" dirty="0" smtClean="0">
                <a:gradFill>
                  <a:gsLst>
                    <a:gs pos="0">
                      <a:srgbClr val="FFFFFF"/>
                    </a:gs>
                    <a:gs pos="100000">
                      <a:srgbClr val="FFFFFF"/>
                    </a:gs>
                  </a:gsLst>
                  <a:lin ang="5400000" scaled="0"/>
                </a:gradFill>
              </a:rPr>
              <a:t>Well firstly, for customers who have multiple sites, or work with a service provider as a secondary site, and Hyper-V is running on both sites, they can take advantage of Azure Site Recovery to orchestrate the replication and recovery between those sites.  In that example, the engine of replication will be Hyper-V Replica, an inbox VM replication technology that’s built into Windows Server 2012 and 2012 R2.</a:t>
            </a:r>
          </a:p>
          <a:p>
            <a:pPr marL="0" marR="0" indent="0" algn="l" defTabSz="685758" rtl="0" eaLnBrk="1" fontAlgn="auto" latinLnBrk="0" hangingPunct="1">
              <a:lnSpc>
                <a:spcPct val="90000"/>
              </a:lnSpc>
              <a:spcBef>
                <a:spcPts val="0"/>
              </a:spcBef>
              <a:spcAft>
                <a:spcPts val="250"/>
              </a:spcAft>
              <a:buClrTx/>
              <a:buSzTx/>
              <a:buFontTx/>
              <a:buNone/>
              <a:tabLst/>
              <a:defRPr/>
            </a:pPr>
            <a:endParaRPr lang="en-US" sz="800" baseline="0" dirty="0" smtClean="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r>
              <a:rPr lang="en-US" sz="800" b="1" baseline="0" dirty="0" smtClean="0">
                <a:gradFill>
                  <a:gsLst>
                    <a:gs pos="0">
                      <a:srgbClr val="FFFFFF"/>
                    </a:gs>
                    <a:gs pos="100000">
                      <a:srgbClr val="FFFFFF"/>
                    </a:gs>
                  </a:gsLst>
                  <a:lin ang="5400000" scaled="0"/>
                </a:gradFill>
              </a:rPr>
              <a:t>&lt;click&gt;</a:t>
            </a:r>
          </a:p>
          <a:p>
            <a:pPr marL="0" marR="0" indent="0" algn="l" defTabSz="685758" rtl="0" eaLnBrk="1" fontAlgn="auto" latinLnBrk="0" hangingPunct="1">
              <a:lnSpc>
                <a:spcPct val="90000"/>
              </a:lnSpc>
              <a:spcBef>
                <a:spcPts val="0"/>
              </a:spcBef>
              <a:spcAft>
                <a:spcPts val="250"/>
              </a:spcAft>
              <a:buClrTx/>
              <a:buSzTx/>
              <a:buFontTx/>
              <a:buNone/>
              <a:tabLst/>
              <a:defRPr/>
            </a:pPr>
            <a:r>
              <a:rPr lang="en-US" sz="800" baseline="0" dirty="0" smtClean="0">
                <a:gradFill>
                  <a:gsLst>
                    <a:gs pos="0">
                      <a:srgbClr val="FFFFFF"/>
                    </a:gs>
                    <a:gs pos="100000">
                      <a:srgbClr val="FFFFFF"/>
                    </a:gs>
                  </a:gsLst>
                  <a:lin ang="5400000" scaled="0"/>
                </a:gradFill>
              </a:rPr>
              <a:t>For customers with an investment in SAN technology, that includes replication in the box, through integration with Hyper-V, System Center and Azure Site Recovery, customers can orchestrate the replication and recovery of their key workloads between those sites, this time, harnessing the power of the SAN, through asynchronous or synchronous replication, to transfer data between sites.</a:t>
            </a:r>
          </a:p>
          <a:p>
            <a:pPr marL="0" marR="0" indent="0" algn="l" defTabSz="685758" rtl="0" eaLnBrk="1" fontAlgn="auto" latinLnBrk="0" hangingPunct="1">
              <a:lnSpc>
                <a:spcPct val="90000"/>
              </a:lnSpc>
              <a:spcBef>
                <a:spcPts val="0"/>
              </a:spcBef>
              <a:spcAft>
                <a:spcPts val="250"/>
              </a:spcAft>
              <a:buClrTx/>
              <a:buSzTx/>
              <a:buFontTx/>
              <a:buNone/>
              <a:tabLst/>
              <a:defRPr/>
            </a:pPr>
            <a:endParaRPr lang="en-US" sz="800" baseline="0" dirty="0" smtClean="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r>
              <a:rPr lang="en-US" sz="800" b="1" baseline="0" dirty="0" smtClean="0">
                <a:gradFill>
                  <a:gsLst>
                    <a:gs pos="0">
                      <a:srgbClr val="FFFFFF"/>
                    </a:gs>
                    <a:gs pos="100000">
                      <a:srgbClr val="FFFFFF"/>
                    </a:gs>
                  </a:gsLst>
                  <a:lin ang="5400000" scaled="0"/>
                </a:gradFill>
              </a:rPr>
              <a:t>&lt;click&gt;</a:t>
            </a:r>
            <a:endParaRPr lang="en-US" sz="800" b="0" baseline="0" dirty="0" smtClean="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r>
              <a:rPr lang="en-US" sz="800" b="0" baseline="0" dirty="0" smtClean="0">
                <a:gradFill>
                  <a:gsLst>
                    <a:gs pos="0">
                      <a:srgbClr val="FFFFFF"/>
                    </a:gs>
                    <a:gs pos="100000">
                      <a:srgbClr val="FFFFFF"/>
                    </a:gs>
                  </a:gsLst>
                  <a:lin ang="5400000" scaled="0"/>
                </a:gradFill>
              </a:rPr>
              <a:t>For customers who don’t have a second site, and are running Hyper-V on their primary site, using Azure Site Recovery, customers can orchestrate the replication and recovery of their on-premises workloads, into the Microsoft Azure datacenters, enabling this as a target for failover in the event of a disaster.  The engine of replication in this example is Hyper-V Replica.</a:t>
            </a:r>
          </a:p>
          <a:p>
            <a:pPr marL="0" marR="0" indent="0" algn="l" defTabSz="685758" rtl="0" eaLnBrk="1" fontAlgn="auto" latinLnBrk="0" hangingPunct="1">
              <a:lnSpc>
                <a:spcPct val="90000"/>
              </a:lnSpc>
              <a:spcBef>
                <a:spcPts val="0"/>
              </a:spcBef>
              <a:spcAft>
                <a:spcPts val="250"/>
              </a:spcAft>
              <a:buClrTx/>
              <a:buSzTx/>
              <a:buFontTx/>
              <a:buNone/>
              <a:tabLst/>
              <a:defRPr/>
            </a:pPr>
            <a:endParaRPr lang="en-US" sz="800" b="0" baseline="0" dirty="0" smtClean="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r>
              <a:rPr lang="en-US" sz="800" b="1" baseline="0" dirty="0" smtClean="0">
                <a:gradFill>
                  <a:gsLst>
                    <a:gs pos="0">
                      <a:srgbClr val="FFFFFF"/>
                    </a:gs>
                    <a:gs pos="100000">
                      <a:srgbClr val="FFFFFF"/>
                    </a:gs>
                  </a:gsLst>
                  <a:lin ang="5400000" scaled="0"/>
                </a:gradFill>
              </a:rPr>
              <a:t>&lt;click&gt;</a:t>
            </a:r>
          </a:p>
          <a:p>
            <a:pPr marL="0" marR="0" indent="0" algn="l" defTabSz="685758" rtl="0" eaLnBrk="1" fontAlgn="auto" latinLnBrk="0" hangingPunct="1">
              <a:lnSpc>
                <a:spcPct val="90000"/>
              </a:lnSpc>
              <a:spcBef>
                <a:spcPts val="0"/>
              </a:spcBef>
              <a:spcAft>
                <a:spcPts val="250"/>
              </a:spcAft>
              <a:buClrTx/>
              <a:buSzTx/>
              <a:buFontTx/>
              <a:buNone/>
              <a:tabLst/>
              <a:defRPr/>
            </a:pPr>
            <a:r>
              <a:rPr lang="en-US" sz="800" b="0" baseline="0" dirty="0" smtClean="0">
                <a:gradFill>
                  <a:gsLst>
                    <a:gs pos="0">
                      <a:srgbClr val="FFFFFF"/>
                    </a:gs>
                    <a:gs pos="100000">
                      <a:srgbClr val="FFFFFF"/>
                    </a:gs>
                  </a:gsLst>
                  <a:lin ang="5400000" scaled="0"/>
                </a:gradFill>
              </a:rPr>
              <a:t>What about customers who don’t have Hyper-V within their datacenters?  Well, as we mentioned at the start of the presentation, with the acquisition of InMage, under the umbrella of Azure Site Recovery, customers can orchestrate the replication and recovery of key workloads from physical, or VMware-based sites, over to a secondary site, running VMware also.  This time, InMage Scout is providing the replication engine, and is transferring the data between the two on-premises locations.</a:t>
            </a:r>
          </a:p>
          <a:p>
            <a:pPr marL="0" marR="0" indent="0" algn="l" defTabSz="685758" rtl="0" eaLnBrk="1" fontAlgn="auto" latinLnBrk="0" hangingPunct="1">
              <a:lnSpc>
                <a:spcPct val="90000"/>
              </a:lnSpc>
              <a:spcBef>
                <a:spcPts val="0"/>
              </a:spcBef>
              <a:spcAft>
                <a:spcPts val="250"/>
              </a:spcAft>
              <a:buClrTx/>
              <a:buSzTx/>
              <a:buFontTx/>
              <a:buNone/>
              <a:tabLst/>
              <a:defRPr/>
            </a:pPr>
            <a:endParaRPr lang="en-US" sz="800" b="0" baseline="0" dirty="0" smtClean="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r>
              <a:rPr lang="en-US" sz="800" b="1" baseline="0" dirty="0" smtClean="0">
                <a:gradFill>
                  <a:gsLst>
                    <a:gs pos="0">
                      <a:srgbClr val="FFFFFF"/>
                    </a:gs>
                    <a:gs pos="100000">
                      <a:srgbClr val="FFFFFF"/>
                    </a:gs>
                  </a:gsLst>
                  <a:lin ang="5400000" scaled="0"/>
                </a:gradFill>
              </a:rPr>
              <a:t>&lt;click&gt;</a:t>
            </a:r>
            <a:endParaRPr lang="en-US" sz="800" b="0" baseline="0" dirty="0" smtClean="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r>
              <a:rPr lang="en-US" sz="800" b="0" baseline="0" dirty="0" smtClean="0">
                <a:gradFill>
                  <a:gsLst>
                    <a:gs pos="0">
                      <a:srgbClr val="FFFFFF"/>
                    </a:gs>
                    <a:gs pos="100000">
                      <a:srgbClr val="FFFFFF"/>
                    </a:gs>
                  </a:gsLst>
                  <a:lin ang="5400000" scaled="0"/>
                </a:gradFill>
              </a:rPr>
              <a:t>Finally, just like we saw earlier, where a customers without a secondary location, could use ASR to replicate and recover Hyper-V-based VMs into Azure, with the new InMage technologies, in the future, you will be able to replicate and recover VMware-based VMs into Microsoft Azure.  Again, this will be powered by InMage Scout.</a:t>
            </a:r>
          </a:p>
          <a:p>
            <a:pPr marL="0" marR="0" indent="0" algn="l" defTabSz="685758" rtl="0" eaLnBrk="1" fontAlgn="auto" latinLnBrk="0" hangingPunct="1">
              <a:lnSpc>
                <a:spcPct val="90000"/>
              </a:lnSpc>
              <a:spcBef>
                <a:spcPts val="0"/>
              </a:spcBef>
              <a:spcAft>
                <a:spcPts val="250"/>
              </a:spcAft>
              <a:buClrTx/>
              <a:buSzTx/>
              <a:buFontTx/>
              <a:buNone/>
              <a:tabLst/>
              <a:defRPr/>
            </a:pPr>
            <a:endParaRPr lang="en-US" sz="800" b="0" baseline="0" dirty="0" smtClean="0">
              <a:gradFill>
                <a:gsLst>
                  <a:gs pos="0">
                    <a:srgbClr val="FFFFFF"/>
                  </a:gs>
                  <a:gs pos="100000">
                    <a:srgbClr val="FFFFFF"/>
                  </a:gs>
                </a:gsLst>
                <a:lin ang="5400000" scaled="0"/>
              </a:gradFill>
            </a:endParaRPr>
          </a:p>
          <a:p>
            <a:pPr marL="0" marR="0" indent="0" algn="l" defTabSz="685758" rtl="0" eaLnBrk="1" fontAlgn="auto" latinLnBrk="0" hangingPunct="1">
              <a:lnSpc>
                <a:spcPct val="90000"/>
              </a:lnSpc>
              <a:spcBef>
                <a:spcPts val="0"/>
              </a:spcBef>
              <a:spcAft>
                <a:spcPts val="250"/>
              </a:spcAft>
              <a:buClrTx/>
              <a:buSzTx/>
              <a:buFontTx/>
              <a:buNone/>
              <a:tabLst/>
              <a:defRPr/>
            </a:pPr>
            <a:r>
              <a:rPr lang="en-US" sz="800" b="1" baseline="0" dirty="0" smtClean="0">
                <a:gradFill>
                  <a:gsLst>
                    <a:gs pos="0">
                      <a:srgbClr val="FFFFFF"/>
                    </a:gs>
                    <a:gs pos="100000">
                      <a:srgbClr val="FFFFFF"/>
                    </a:gs>
                  </a:gsLst>
                  <a:lin ang="5400000" scaled="0"/>
                </a:gradFill>
              </a:rPr>
              <a:t>&lt;next slide&gt;</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41636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de-DE" sz="80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0E2210-FCD4-4E32-922A-6DC22322192A}" type="datetime1">
              <a:rPr lang="en-US" smtClean="0">
                <a:solidFill>
                  <a:prstClr val="black"/>
                </a:solidFill>
              </a:rPr>
              <a:pPr/>
              <a:t>10/21/2015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869558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77478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Data 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1347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Data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5921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cial Business I">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6540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cial Business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7955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88410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Präsentationstitel">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720000" y="720000"/>
            <a:ext cx="10515600" cy="2852737"/>
          </a:xfrm>
        </p:spPr>
        <p:txBody>
          <a:bodyPr anchor="b">
            <a:noAutofit/>
          </a:bodyPr>
          <a:lstStyle>
            <a:lvl1pPr>
              <a:defRPr sz="6000">
                <a:latin typeface="Segoe UI" panose="020B0502040204020203" pitchFamily="34" charset="0"/>
                <a:cs typeface="Segoe UI" panose="020B0502040204020203" pitchFamily="34" charset="0"/>
              </a:defRPr>
            </a:lvl1pPr>
          </a:lstStyle>
          <a:p>
            <a:r>
              <a:rPr lang="de-DE" dirty="0" smtClean="0"/>
              <a:t>Präsentationstitel 60pt</a:t>
            </a:r>
            <a:endParaRPr lang="de-DE" dirty="0"/>
          </a:p>
        </p:txBody>
      </p:sp>
      <p:sp>
        <p:nvSpPr>
          <p:cNvPr id="3" name="Textplatzhalter 2"/>
          <p:cNvSpPr>
            <a:spLocks noGrp="1"/>
          </p:cNvSpPr>
          <p:nvPr>
            <p:ph type="body" idx="1" hasCustomPrompt="1"/>
          </p:nvPr>
        </p:nvSpPr>
        <p:spPr>
          <a:xfrm>
            <a:off x="720000" y="3715181"/>
            <a:ext cx="10515600" cy="1500187"/>
          </a:xfrm>
        </p:spPr>
        <p:txBody>
          <a:bodyPr>
            <a:noAutofit/>
          </a:bodyPr>
          <a:lstStyle>
            <a:lvl1pPr marL="0" indent="0">
              <a:buNone/>
              <a:defRPr sz="30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smtClean="0"/>
              <a:t>Sprecher 30pt</a:t>
            </a:r>
          </a:p>
        </p:txBody>
      </p:sp>
    </p:spTree>
    <p:extLst>
      <p:ext uri="{BB962C8B-B14F-4D97-AF65-F5344CB8AC3E}">
        <p14:creationId xmlns:p14="http://schemas.microsoft.com/office/powerpoint/2010/main" val="351744845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nterseite Titel">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el 1"/>
          <p:cNvSpPr>
            <a:spLocks noGrp="1"/>
          </p:cNvSpPr>
          <p:nvPr>
            <p:ph type="title" hasCustomPrompt="1"/>
          </p:nvPr>
        </p:nvSpPr>
        <p:spPr>
          <a:xfrm>
            <a:off x="720000" y="365125"/>
            <a:ext cx="10515600" cy="633251"/>
          </a:xfrm>
        </p:spPr>
        <p:txBody>
          <a:bodyPr anchor="t">
            <a:noAutofit/>
          </a:bodyPr>
          <a:lstStyle>
            <a:lvl1pPr>
              <a:defRPr sz="4400" baseline="0">
                <a:latin typeface="Segoe UI" panose="020B0502040204020203" pitchFamily="34" charset="0"/>
                <a:cs typeface="Segoe UI" panose="020B0502040204020203" pitchFamily="34" charset="0"/>
              </a:defRPr>
            </a:lvl1pPr>
          </a:lstStyle>
          <a:p>
            <a:r>
              <a:rPr lang="de-DE" dirty="0" smtClean="0"/>
              <a:t>Unterseite Titel 44pt</a:t>
            </a:r>
            <a:endParaRPr lang="de-DE" dirty="0"/>
          </a:p>
        </p:txBody>
      </p:sp>
      <p:sp>
        <p:nvSpPr>
          <p:cNvPr id="11" name="Textplatzhalter 10"/>
          <p:cNvSpPr>
            <a:spLocks noGrp="1"/>
          </p:cNvSpPr>
          <p:nvPr>
            <p:ph type="body" sz="quarter" idx="10" hasCustomPrompt="1"/>
          </p:nvPr>
        </p:nvSpPr>
        <p:spPr>
          <a:xfrm>
            <a:off x="720000" y="1137590"/>
            <a:ext cx="10515600" cy="65388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a:latin typeface="Segoe UI" panose="020B0502040204020203" pitchFamily="34" charset="0"/>
                <a:cs typeface="Segoe UI" panose="020B0502040204020203" pitchFamily="34" charset="0"/>
              </a:defRPr>
            </a:lvl1pPr>
          </a:lstStyle>
          <a:p>
            <a:pPr lvl="0"/>
            <a:r>
              <a:rPr lang="de-DE" dirty="0" err="1" smtClean="0"/>
              <a:t>Subline</a:t>
            </a:r>
            <a:r>
              <a:rPr lang="de-DE" dirty="0" smtClean="0"/>
              <a:t> 22 </a:t>
            </a:r>
            <a:r>
              <a:rPr lang="de-DE" dirty="0" err="1" smtClean="0"/>
              <a:t>pt</a:t>
            </a:r>
            <a:endParaRPr lang="de-DE" dirty="0" smtClean="0"/>
          </a:p>
          <a:p>
            <a:pPr lvl="0"/>
            <a:endParaRPr lang="de-DE" dirty="0" smtClean="0"/>
          </a:p>
          <a:p>
            <a:pPr lvl="0"/>
            <a:endParaRPr lang="de-DE" dirty="0" smtClean="0"/>
          </a:p>
          <a:p>
            <a:pPr lvl="0"/>
            <a:endParaRPr lang="de-DE" dirty="0"/>
          </a:p>
        </p:txBody>
      </p:sp>
      <p:sp>
        <p:nvSpPr>
          <p:cNvPr id="4" name="Textplatzhalter 3"/>
          <p:cNvSpPr>
            <a:spLocks noGrp="1"/>
          </p:cNvSpPr>
          <p:nvPr>
            <p:ph type="body" sz="quarter" idx="11" hasCustomPrompt="1"/>
          </p:nvPr>
        </p:nvSpPr>
        <p:spPr>
          <a:xfrm>
            <a:off x="720725" y="1922463"/>
            <a:ext cx="10515600" cy="1427162"/>
          </a:xfrm>
        </p:spPr>
        <p:txBody>
          <a:bodyPr>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sz="1400" baseline="0">
                <a:latin typeface="Segoe UI" panose="020B0502040204020203" pitchFamily="34" charset="0"/>
                <a:cs typeface="Segoe UI" panose="020B0502040204020203" pitchFamily="34" charset="0"/>
              </a:defRPr>
            </a:lvl1pPr>
            <a:lvl2pPr>
              <a:lnSpc>
                <a:spcPct val="150000"/>
              </a:lnSpc>
              <a:spcBef>
                <a:spcPts val="0"/>
              </a:spcBef>
              <a:defRPr/>
            </a:lvl2pPr>
            <a:lvl3pPr>
              <a:lnSpc>
                <a:spcPct val="150000"/>
              </a:lnSpc>
              <a:spcBef>
                <a:spcPts val="0"/>
              </a:spcBef>
              <a:defRPr/>
            </a:lvl3pPr>
            <a:lvl4pPr>
              <a:lnSpc>
                <a:spcPct val="150000"/>
              </a:lnSpc>
              <a:spcBef>
                <a:spcPts val="0"/>
              </a:spcBef>
              <a:defRPr/>
            </a:lvl4pPr>
            <a:lvl5pPr>
              <a:lnSpc>
                <a:spcPct val="150000"/>
              </a:lnSpc>
              <a:spcBef>
                <a:spcPts val="0"/>
              </a:spcBef>
              <a:defRPr/>
            </a:lvl5pPr>
          </a:lstStyle>
          <a:p>
            <a:pPr lvl="0"/>
            <a:r>
              <a:rPr lang="de-DE" dirty="0" smtClean="0"/>
              <a:t>14pt copy</a:t>
            </a:r>
          </a:p>
        </p:txBody>
      </p:sp>
    </p:spTree>
    <p:extLst>
      <p:ext uri="{BB962C8B-B14F-4D97-AF65-F5344CB8AC3E}">
        <p14:creationId xmlns:p14="http://schemas.microsoft.com/office/powerpoint/2010/main" val="6792995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elen Dank.">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409183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12335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22449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47508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89042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rum für Geschäftskunden I">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70970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rum für Geschäftskunden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111459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siness Solutions 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4646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usiness Solutions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26627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ecurity">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08886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ity">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039129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ud">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63277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Data 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0148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g Data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7690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um für Geschäftskunden I">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489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ocial Business I">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28393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Business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4987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88761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Präsentations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20000" y="720000"/>
            <a:ext cx="10515600" cy="2852737"/>
          </a:xfrm>
        </p:spPr>
        <p:txBody>
          <a:bodyPr anchor="b">
            <a:noAutofit/>
          </a:bodyPr>
          <a:lstStyle>
            <a:lvl1pPr>
              <a:defRPr sz="6000">
                <a:latin typeface="Segoe UI" panose="020B0502040204020203" pitchFamily="34" charset="0"/>
                <a:cs typeface="Segoe UI" panose="020B0502040204020203" pitchFamily="34" charset="0"/>
              </a:defRPr>
            </a:lvl1pPr>
          </a:lstStyle>
          <a:p>
            <a:r>
              <a:rPr lang="de-DE" dirty="0" smtClean="0"/>
              <a:t>Präsentationstitel 60pt</a:t>
            </a:r>
            <a:endParaRPr lang="de-DE" dirty="0"/>
          </a:p>
        </p:txBody>
      </p:sp>
      <p:sp>
        <p:nvSpPr>
          <p:cNvPr id="3" name="Textplatzhalter 2"/>
          <p:cNvSpPr>
            <a:spLocks noGrp="1"/>
          </p:cNvSpPr>
          <p:nvPr>
            <p:ph type="body" idx="1" hasCustomPrompt="1"/>
          </p:nvPr>
        </p:nvSpPr>
        <p:spPr>
          <a:xfrm>
            <a:off x="720000" y="3715181"/>
            <a:ext cx="10515600" cy="1500187"/>
          </a:xfrm>
        </p:spPr>
        <p:txBody>
          <a:bodyPr>
            <a:noAutofit/>
          </a:bodyPr>
          <a:lstStyle>
            <a:lvl1pPr marL="0" indent="0">
              <a:buNone/>
              <a:defRPr sz="30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smtClean="0"/>
              <a:t>Sprecher 30pt</a:t>
            </a:r>
          </a:p>
        </p:txBody>
      </p:sp>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86588"/>
          <a:stretch/>
        </p:blipFill>
        <p:spPr>
          <a:xfrm>
            <a:off x="0" y="5948978"/>
            <a:ext cx="12192000" cy="919779"/>
          </a:xfrm>
          <a:prstGeom prst="rect">
            <a:avLst/>
          </a:prstGeom>
        </p:spPr>
      </p:pic>
    </p:spTree>
    <p:extLst>
      <p:ext uri="{BB962C8B-B14F-4D97-AF65-F5344CB8AC3E}">
        <p14:creationId xmlns:p14="http://schemas.microsoft.com/office/powerpoint/2010/main" val="5303517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Unterseite 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20000" y="365125"/>
            <a:ext cx="10515600" cy="633251"/>
          </a:xfrm>
        </p:spPr>
        <p:txBody>
          <a:bodyPr anchor="t">
            <a:noAutofit/>
          </a:bodyPr>
          <a:lstStyle>
            <a:lvl1pPr>
              <a:defRPr sz="4400" baseline="0">
                <a:latin typeface="Segoe UI" panose="020B0502040204020203" pitchFamily="34" charset="0"/>
                <a:cs typeface="Segoe UI" panose="020B0502040204020203" pitchFamily="34" charset="0"/>
              </a:defRPr>
            </a:lvl1pPr>
          </a:lstStyle>
          <a:p>
            <a:r>
              <a:rPr lang="de-DE" dirty="0" smtClean="0"/>
              <a:t>Unterseite Titel 44pt</a:t>
            </a:r>
            <a:endParaRPr lang="de-DE" dirty="0"/>
          </a:p>
        </p:txBody>
      </p:sp>
      <p:sp>
        <p:nvSpPr>
          <p:cNvPr id="11" name="Textplatzhalter 10"/>
          <p:cNvSpPr>
            <a:spLocks noGrp="1"/>
          </p:cNvSpPr>
          <p:nvPr>
            <p:ph type="body" sz="quarter" idx="10" hasCustomPrompt="1"/>
          </p:nvPr>
        </p:nvSpPr>
        <p:spPr>
          <a:xfrm>
            <a:off x="720000" y="1137590"/>
            <a:ext cx="10515600" cy="65388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a:latin typeface="Segoe UI" panose="020B0502040204020203" pitchFamily="34" charset="0"/>
                <a:cs typeface="Segoe UI" panose="020B0502040204020203" pitchFamily="34" charset="0"/>
              </a:defRPr>
            </a:lvl1pPr>
          </a:lstStyle>
          <a:p>
            <a:pPr lvl="0"/>
            <a:r>
              <a:rPr lang="de-DE" dirty="0" err="1" smtClean="0"/>
              <a:t>Subline</a:t>
            </a:r>
            <a:r>
              <a:rPr lang="de-DE" dirty="0" smtClean="0"/>
              <a:t> 22 </a:t>
            </a:r>
            <a:r>
              <a:rPr lang="de-DE" dirty="0" err="1" smtClean="0"/>
              <a:t>pt</a:t>
            </a:r>
            <a:endParaRPr lang="de-DE" dirty="0" smtClean="0"/>
          </a:p>
          <a:p>
            <a:pPr lvl="0"/>
            <a:endParaRPr lang="de-DE" dirty="0" smtClean="0"/>
          </a:p>
          <a:p>
            <a:pPr lvl="0"/>
            <a:endParaRPr lang="de-DE" dirty="0" smtClean="0"/>
          </a:p>
          <a:p>
            <a:pPr lvl="0"/>
            <a:endParaRPr lang="de-DE" dirty="0"/>
          </a:p>
        </p:txBody>
      </p:sp>
      <p:sp>
        <p:nvSpPr>
          <p:cNvPr id="4" name="Textplatzhalter 3"/>
          <p:cNvSpPr>
            <a:spLocks noGrp="1"/>
          </p:cNvSpPr>
          <p:nvPr>
            <p:ph type="body" sz="quarter" idx="11" hasCustomPrompt="1"/>
          </p:nvPr>
        </p:nvSpPr>
        <p:spPr>
          <a:xfrm>
            <a:off x="720725" y="1922463"/>
            <a:ext cx="10515600" cy="1427162"/>
          </a:xfrm>
        </p:spPr>
        <p:txBody>
          <a:bodyPr>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sz="1400" baseline="0">
                <a:latin typeface="Segoe UI" panose="020B0502040204020203" pitchFamily="34" charset="0"/>
                <a:cs typeface="Segoe UI" panose="020B0502040204020203" pitchFamily="34" charset="0"/>
              </a:defRPr>
            </a:lvl1pPr>
            <a:lvl2pPr>
              <a:lnSpc>
                <a:spcPct val="150000"/>
              </a:lnSpc>
              <a:spcBef>
                <a:spcPts val="0"/>
              </a:spcBef>
              <a:defRPr/>
            </a:lvl2pPr>
            <a:lvl3pPr>
              <a:lnSpc>
                <a:spcPct val="150000"/>
              </a:lnSpc>
              <a:spcBef>
                <a:spcPts val="0"/>
              </a:spcBef>
              <a:defRPr/>
            </a:lvl3pPr>
            <a:lvl4pPr>
              <a:lnSpc>
                <a:spcPct val="150000"/>
              </a:lnSpc>
              <a:spcBef>
                <a:spcPts val="0"/>
              </a:spcBef>
              <a:defRPr/>
            </a:lvl4pPr>
            <a:lvl5pPr>
              <a:lnSpc>
                <a:spcPct val="150000"/>
              </a:lnSpc>
              <a:spcBef>
                <a:spcPts val="0"/>
              </a:spcBef>
              <a:defRPr/>
            </a:lvl5pPr>
          </a:lstStyle>
          <a:p>
            <a:pPr lvl="0"/>
            <a:r>
              <a:rPr lang="de-DE" dirty="0" smtClean="0"/>
              <a:t>14pt copy</a:t>
            </a:r>
          </a:p>
        </p:txBody>
      </p:sp>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t="86588"/>
          <a:stretch/>
        </p:blipFill>
        <p:spPr>
          <a:xfrm>
            <a:off x="0" y="5948978"/>
            <a:ext cx="12192000" cy="919779"/>
          </a:xfrm>
          <a:prstGeom prst="rect">
            <a:avLst/>
          </a:prstGeom>
        </p:spPr>
      </p:pic>
    </p:spTree>
    <p:extLst>
      <p:ext uri="{BB962C8B-B14F-4D97-AF65-F5344CB8AC3E}">
        <p14:creationId xmlns:p14="http://schemas.microsoft.com/office/powerpoint/2010/main" val="78493672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elen Dank.">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855826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68106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52503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79608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rum für Geschäftskunden I">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7141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um für Geschäftskunden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32049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rum für Geschäftskunden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03882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usiness Solutions 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33146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usiness Solutions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220452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ecurity">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02600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bility">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412658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ud">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29747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Data 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812157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Data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262266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ocial Business I">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77012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ocial Business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2799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siness Solutions 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93714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378825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Präsentations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20000" y="720000"/>
            <a:ext cx="10515600" cy="2852737"/>
          </a:xfrm>
        </p:spPr>
        <p:txBody>
          <a:bodyPr anchor="b">
            <a:noAutofit/>
          </a:bodyPr>
          <a:lstStyle>
            <a:lvl1pPr>
              <a:defRPr sz="6000">
                <a:latin typeface="Segoe UI" panose="020B0502040204020203" pitchFamily="34" charset="0"/>
                <a:cs typeface="Segoe UI" panose="020B0502040204020203" pitchFamily="34" charset="0"/>
              </a:defRPr>
            </a:lvl1pPr>
          </a:lstStyle>
          <a:p>
            <a:r>
              <a:rPr lang="de-DE" dirty="0" smtClean="0"/>
              <a:t>Präsentationstitel 60pt</a:t>
            </a:r>
            <a:endParaRPr lang="de-DE" dirty="0"/>
          </a:p>
        </p:txBody>
      </p:sp>
      <p:sp>
        <p:nvSpPr>
          <p:cNvPr id="3" name="Textplatzhalter 2"/>
          <p:cNvSpPr>
            <a:spLocks noGrp="1"/>
          </p:cNvSpPr>
          <p:nvPr>
            <p:ph type="body" idx="1" hasCustomPrompt="1"/>
          </p:nvPr>
        </p:nvSpPr>
        <p:spPr>
          <a:xfrm>
            <a:off x="720000" y="3715181"/>
            <a:ext cx="10515600" cy="1500187"/>
          </a:xfrm>
        </p:spPr>
        <p:txBody>
          <a:bodyPr>
            <a:noAutofit/>
          </a:bodyPr>
          <a:lstStyle>
            <a:lvl1pPr marL="0" indent="0">
              <a:buNone/>
              <a:defRPr sz="30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smtClean="0"/>
              <a:t>Sprecher 30pt</a:t>
            </a:r>
          </a:p>
        </p:txBody>
      </p:sp>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t="86588"/>
          <a:stretch/>
        </p:blipFill>
        <p:spPr>
          <a:xfrm>
            <a:off x="0" y="5948978"/>
            <a:ext cx="12192000" cy="919779"/>
          </a:xfrm>
          <a:prstGeom prst="rect">
            <a:avLst/>
          </a:prstGeom>
        </p:spPr>
      </p:pic>
    </p:spTree>
    <p:extLst>
      <p:ext uri="{BB962C8B-B14F-4D97-AF65-F5344CB8AC3E}">
        <p14:creationId xmlns:p14="http://schemas.microsoft.com/office/powerpoint/2010/main" val="727913740"/>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Unterseite 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20000" y="365125"/>
            <a:ext cx="10515600" cy="633251"/>
          </a:xfrm>
        </p:spPr>
        <p:txBody>
          <a:bodyPr anchor="t">
            <a:noAutofit/>
          </a:bodyPr>
          <a:lstStyle>
            <a:lvl1pPr>
              <a:defRPr sz="4400" baseline="0">
                <a:latin typeface="Segoe UI" panose="020B0502040204020203" pitchFamily="34" charset="0"/>
                <a:cs typeface="Segoe UI" panose="020B0502040204020203" pitchFamily="34" charset="0"/>
              </a:defRPr>
            </a:lvl1pPr>
          </a:lstStyle>
          <a:p>
            <a:r>
              <a:rPr lang="de-DE" dirty="0" smtClean="0"/>
              <a:t>Unterseite Titel 44pt</a:t>
            </a:r>
            <a:endParaRPr lang="de-DE" dirty="0"/>
          </a:p>
        </p:txBody>
      </p:sp>
      <p:sp>
        <p:nvSpPr>
          <p:cNvPr id="11" name="Textplatzhalter 10"/>
          <p:cNvSpPr>
            <a:spLocks noGrp="1"/>
          </p:cNvSpPr>
          <p:nvPr>
            <p:ph type="body" sz="quarter" idx="10" hasCustomPrompt="1"/>
          </p:nvPr>
        </p:nvSpPr>
        <p:spPr>
          <a:xfrm>
            <a:off x="720000" y="1137590"/>
            <a:ext cx="10515600" cy="653888"/>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a:latin typeface="Segoe UI" panose="020B0502040204020203" pitchFamily="34" charset="0"/>
                <a:cs typeface="Segoe UI" panose="020B0502040204020203" pitchFamily="34" charset="0"/>
              </a:defRPr>
            </a:lvl1pPr>
          </a:lstStyle>
          <a:p>
            <a:pPr lvl="0"/>
            <a:r>
              <a:rPr lang="de-DE" dirty="0" err="1" smtClean="0"/>
              <a:t>Subline</a:t>
            </a:r>
            <a:r>
              <a:rPr lang="de-DE" dirty="0" smtClean="0"/>
              <a:t> 22 </a:t>
            </a:r>
            <a:r>
              <a:rPr lang="de-DE" dirty="0" err="1" smtClean="0"/>
              <a:t>pt</a:t>
            </a:r>
            <a:endParaRPr lang="de-DE" dirty="0" smtClean="0"/>
          </a:p>
          <a:p>
            <a:pPr lvl="0"/>
            <a:endParaRPr lang="de-DE" dirty="0" smtClean="0"/>
          </a:p>
          <a:p>
            <a:pPr lvl="0"/>
            <a:endParaRPr lang="de-DE" dirty="0" smtClean="0"/>
          </a:p>
          <a:p>
            <a:pPr lvl="0"/>
            <a:endParaRPr lang="de-DE" dirty="0"/>
          </a:p>
        </p:txBody>
      </p:sp>
      <p:sp>
        <p:nvSpPr>
          <p:cNvPr id="4" name="Textplatzhalter 3"/>
          <p:cNvSpPr>
            <a:spLocks noGrp="1"/>
          </p:cNvSpPr>
          <p:nvPr>
            <p:ph type="body" sz="quarter" idx="11" hasCustomPrompt="1"/>
          </p:nvPr>
        </p:nvSpPr>
        <p:spPr>
          <a:xfrm>
            <a:off x="720725" y="1922463"/>
            <a:ext cx="10515600" cy="1427162"/>
          </a:xfrm>
        </p:spPr>
        <p:txBody>
          <a:bodyPr>
            <a:noAutofit/>
          </a:bodyPr>
          <a:lstStyle>
            <a:lvl1pPr marL="0" marR="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sz="1400" baseline="0">
                <a:latin typeface="Segoe UI" panose="020B0502040204020203" pitchFamily="34" charset="0"/>
                <a:cs typeface="Segoe UI" panose="020B0502040204020203" pitchFamily="34" charset="0"/>
              </a:defRPr>
            </a:lvl1pPr>
            <a:lvl2pPr>
              <a:lnSpc>
                <a:spcPct val="150000"/>
              </a:lnSpc>
              <a:spcBef>
                <a:spcPts val="0"/>
              </a:spcBef>
              <a:defRPr/>
            </a:lvl2pPr>
            <a:lvl3pPr>
              <a:lnSpc>
                <a:spcPct val="150000"/>
              </a:lnSpc>
              <a:spcBef>
                <a:spcPts val="0"/>
              </a:spcBef>
              <a:defRPr/>
            </a:lvl3pPr>
            <a:lvl4pPr>
              <a:lnSpc>
                <a:spcPct val="150000"/>
              </a:lnSpc>
              <a:spcBef>
                <a:spcPts val="0"/>
              </a:spcBef>
              <a:defRPr/>
            </a:lvl4pPr>
            <a:lvl5pPr>
              <a:lnSpc>
                <a:spcPct val="150000"/>
              </a:lnSpc>
              <a:spcBef>
                <a:spcPts val="0"/>
              </a:spcBef>
              <a:defRPr/>
            </a:lvl5pPr>
          </a:lstStyle>
          <a:p>
            <a:pPr lvl="0"/>
            <a:r>
              <a:rPr lang="de-DE" dirty="0" smtClean="0"/>
              <a:t>14pt copy</a:t>
            </a:r>
          </a:p>
        </p:txBody>
      </p:sp>
      <p:pic>
        <p:nvPicPr>
          <p:cNvPr id="6" name="Grafik 5"/>
          <p:cNvPicPr>
            <a:picLocks noChangeAspect="1"/>
          </p:cNvPicPr>
          <p:nvPr userDrawn="1"/>
        </p:nvPicPr>
        <p:blipFill rotWithShape="1">
          <a:blip r:embed="rId2">
            <a:extLst>
              <a:ext uri="{28A0092B-C50C-407E-A947-70E740481C1C}">
                <a14:useLocalDpi xmlns:a14="http://schemas.microsoft.com/office/drawing/2010/main" val="0"/>
              </a:ext>
            </a:extLst>
          </a:blip>
          <a:srcRect t="86588"/>
          <a:stretch/>
        </p:blipFill>
        <p:spPr>
          <a:xfrm>
            <a:off x="0" y="5948978"/>
            <a:ext cx="12192000" cy="919779"/>
          </a:xfrm>
          <a:prstGeom prst="rect">
            <a:avLst/>
          </a:prstGeom>
        </p:spPr>
      </p:pic>
    </p:spTree>
    <p:extLst>
      <p:ext uri="{BB962C8B-B14F-4D97-AF65-F5344CB8AC3E}">
        <p14:creationId xmlns:p14="http://schemas.microsoft.com/office/powerpoint/2010/main" val="3560847603"/>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elen Dank.">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544313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91563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2664" y="0"/>
            <a:ext cx="12200651" cy="6858000"/>
          </a:xfrm>
          <a:prstGeom prst="rect">
            <a:avLst/>
          </a:prstGeom>
        </p:spPr>
      </p:pic>
      <p:sp>
        <p:nvSpPr>
          <p:cNvPr id="3" name="Text Placeholder 2"/>
          <p:cNvSpPr>
            <a:spLocks noGrp="1"/>
          </p:cNvSpPr>
          <p:nvPr>
            <p:ph type="body" sz="quarter" idx="11" hasCustomPrompt="1"/>
          </p:nvPr>
        </p:nvSpPr>
        <p:spPr>
          <a:xfrm>
            <a:off x="269239" y="2084174"/>
            <a:ext cx="4482124" cy="3317220"/>
          </a:xfrm>
        </p:spPr>
        <p:txBody>
          <a:bodyPr lIns="146304" tIns="91440" rIns="146304" bIns="91440" anchor="ctr">
            <a:noAutofit/>
          </a:bodyPr>
          <a:lstStyle>
            <a:lvl1pPr marL="0" indent="0" algn="l">
              <a:lnSpc>
                <a:spcPts val="5883"/>
              </a:lnSpc>
              <a:spcBef>
                <a:spcPts val="0"/>
              </a:spcBef>
              <a:buNone/>
              <a:defRPr sz="5883" baseline="0">
                <a:solidFill>
                  <a:srgbClr val="505050"/>
                </a:solidFill>
              </a:defRPr>
            </a:lvl1pPr>
            <a:lvl2pPr marL="336138" indent="0" algn="l">
              <a:buNone/>
              <a:defRPr sz="4705"/>
            </a:lvl2pPr>
            <a:lvl3pPr marL="560230" indent="0" algn="l">
              <a:buNone/>
              <a:defRPr sz="4705"/>
            </a:lvl3pPr>
            <a:lvl4pPr marL="784320" indent="0" algn="l">
              <a:buNone/>
              <a:defRPr sz="4705"/>
            </a:lvl4pPr>
            <a:lvl5pPr marL="1008412" indent="0" algn="l">
              <a:buNone/>
              <a:defRPr sz="4705"/>
            </a:lvl5pPr>
          </a:lstStyle>
          <a:p>
            <a:pPr lvl="0"/>
            <a:r>
              <a:rPr lang="en-US" dirty="0" smtClean="0"/>
              <a:t>Pull quote</a:t>
            </a:r>
            <a:br>
              <a:rPr lang="en-US" dirty="0" smtClean="0"/>
            </a:br>
            <a:r>
              <a:rPr lang="en-US" dirty="0" smtClean="0"/>
              <a:t>text goes</a:t>
            </a:r>
            <a:br>
              <a:rPr lang="en-US" dirty="0" smtClean="0"/>
            </a:br>
            <a:r>
              <a:rPr lang="en-US" dirty="0" smtClean="0"/>
              <a:t>here</a:t>
            </a:r>
          </a:p>
        </p:txBody>
      </p:sp>
      <p:sp>
        <p:nvSpPr>
          <p:cNvPr id="6" name="Rectangle 5"/>
          <p:cNvSpPr/>
          <p:nvPr userDrawn="1"/>
        </p:nvSpPr>
        <p:spPr bwMode="auto">
          <a:xfrm>
            <a:off x="5296699"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510508"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5296699" y="5670380"/>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9510508" y="1546261"/>
            <a:ext cx="537845" cy="537912"/>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494488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lang="en-US" dirty="0" smtClean="0"/>
              <a:t>Microsoft Confidential</a:t>
            </a:r>
            <a:endParaRPr lang="en-US" dirty="0"/>
          </a:p>
        </p:txBody>
      </p:sp>
      <p:sp>
        <p:nvSpPr>
          <p:cNvPr id="4" name="Slide Number Placeholder 3"/>
          <p:cNvSpPr>
            <a:spLocks noGrp="1"/>
          </p:cNvSpPr>
          <p:nvPr>
            <p:ph type="sldNum" sz="quarter" idx="11"/>
          </p:nvPr>
        </p:nvSpPr>
        <p:spPr/>
        <p:txBody>
          <a:bodyPr/>
          <a:lstStyle/>
          <a:p>
            <a:fld id="{27258FFF-F925-446B-8502-81C933981705}" type="slidenum">
              <a:rPr lang="en-US" smtClean="0"/>
              <a:pPr/>
              <a:t>‹Nr.›</a:t>
            </a:fld>
            <a:endParaRPr lang="en-US" dirty="0"/>
          </a:p>
        </p:txBody>
      </p:sp>
    </p:spTree>
    <p:extLst>
      <p:ext uri="{BB962C8B-B14F-4D97-AF65-F5344CB8AC3E}">
        <p14:creationId xmlns:p14="http://schemas.microsoft.com/office/powerpoint/2010/main" val="317509307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siness Solutions II">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3771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curity">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25607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bility">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1527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ud">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4159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theme" Target="../theme/theme3.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A365C-D85C-4568-AF61-8F12C3FB5BCC}" type="datetimeFigureOut">
              <a:rPr lang="de-DE" smtClean="0"/>
              <a:t>21.10.2015</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D383D-411A-4B0D-A607-E1D059432EB7}" type="slidenum">
              <a:rPr lang="de-DE" smtClean="0"/>
              <a:t>‹Nr.›</a:t>
            </a:fld>
            <a:endParaRPr lang="de-DE"/>
          </a:p>
        </p:txBody>
      </p:sp>
    </p:spTree>
    <p:extLst>
      <p:ext uri="{BB962C8B-B14F-4D97-AF65-F5344CB8AC3E}">
        <p14:creationId xmlns:p14="http://schemas.microsoft.com/office/powerpoint/2010/main" val="356834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6" r:id="rId9"/>
    <p:sldLayoutId id="2147483658" r:id="rId10"/>
    <p:sldLayoutId id="2147483659" r:id="rId11"/>
    <p:sldLayoutId id="2147483660" r:id="rId12"/>
    <p:sldLayoutId id="2147483661" r:id="rId13"/>
    <p:sldLayoutId id="2147483670" r:id="rId14"/>
    <p:sldLayoutId id="2147483668" r:id="rId15"/>
    <p:sldLayoutId id="2147483664" r:id="rId16"/>
    <p:sldLayoutId id="2147483663" r:id="rId17"/>
    <p:sldLayoutId id="214748366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A365C-D85C-4568-AF61-8F12C3FB5BCC}" type="datetimeFigureOut">
              <a:rPr lang="de-DE" smtClean="0">
                <a:solidFill>
                  <a:prstClr val="black">
                    <a:tint val="75000"/>
                  </a:prstClr>
                </a:solidFill>
              </a:rPr>
              <a:pPr/>
              <a:t>21.10.2015</a:t>
            </a:fld>
            <a:endParaRPr lang="de-DE">
              <a:solidFill>
                <a:prstClr val="black">
                  <a:tint val="75000"/>
                </a:prstClr>
              </a:solidFill>
            </a:endParaRPr>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D383D-411A-4B0D-A607-E1D059432EB7}"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49478434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3A365C-D85C-4568-AF61-8F12C3FB5BCC}" type="datetimeFigureOut">
              <a:rPr lang="de-DE" smtClean="0">
                <a:solidFill>
                  <a:prstClr val="black">
                    <a:tint val="75000"/>
                  </a:prstClr>
                </a:solidFill>
              </a:rPr>
              <a:pPr/>
              <a:t>21.10.2015</a:t>
            </a:fld>
            <a:endParaRPr lang="de-DE">
              <a:solidFill>
                <a:prstClr val="black">
                  <a:tint val="75000"/>
                </a:prstClr>
              </a:solidFill>
            </a:endParaRPr>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solidFill>
                <a:prstClr val="black">
                  <a:tint val="75000"/>
                </a:prstClr>
              </a:solidFill>
            </a:endParaRP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D383D-411A-4B0D-A607-E1D059432EB7}"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329969008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10" r:id="rId19"/>
    <p:sldLayoutId id="214748371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hyperlink" Target="http://channel9.msdn.com/Events/TechEd/Europe/2014/CDP-B339" TargetMode="External"/><Relationship Id="rId7" Type="http://schemas.openxmlformats.org/officeDocument/2006/relationships/hyperlink" Target="http://www.elanity.de/hybrid-cloud" TargetMode="External"/><Relationship Id="rId2" Type="http://schemas.openxmlformats.org/officeDocument/2006/relationships/hyperlink" Target="http://channel9.msdn.com/Events/TechEd/Europe/2014/CDP-B239" TargetMode="External"/><Relationship Id="rId1" Type="http://schemas.openxmlformats.org/officeDocument/2006/relationships/slideLayout" Target="../slideLayouts/slideLayout52.xml"/><Relationship Id="rId6" Type="http://schemas.openxmlformats.org/officeDocument/2006/relationships/hyperlink" Target="http://channel9.msdn.com/Events/TechEd/Europe/2014/CDP-B314" TargetMode="External"/><Relationship Id="rId5" Type="http://schemas.openxmlformats.org/officeDocument/2006/relationships/hyperlink" Target="http://channel9.msdn.com/Events/TechEd/Europe/2014/CDP-B328" TargetMode="External"/><Relationship Id="rId4" Type="http://schemas.openxmlformats.org/officeDocument/2006/relationships/hyperlink" Target="http://channel9.msdn.com/Events/TechEd/Europe/2014/CDP-B319"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blog.benedict-berger.de/" TargetMode="External"/><Relationship Id="rId2" Type="http://schemas.openxmlformats.org/officeDocument/2006/relationships/hyperlink" Target="mailto:bb@elanity.de" TargetMode="External"/><Relationship Id="rId1" Type="http://schemas.openxmlformats.org/officeDocument/2006/relationships/slideLayout" Target="../slideLayouts/slideLayout52.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eg"/><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Hybrid </a:t>
            </a:r>
            <a:r>
              <a:rPr lang="en-US" dirty="0" smtClean="0"/>
              <a:t>IT: Azure </a:t>
            </a:r>
            <a:r>
              <a:rPr lang="en-US" dirty="0"/>
              <a:t>Site Recovery</a:t>
            </a:r>
            <a:endParaRPr lang="de-DE" dirty="0"/>
          </a:p>
        </p:txBody>
      </p:sp>
      <p:sp>
        <p:nvSpPr>
          <p:cNvPr id="3" name="Textplatzhalter 2"/>
          <p:cNvSpPr>
            <a:spLocks noGrp="1"/>
          </p:cNvSpPr>
          <p:nvPr>
            <p:ph type="body" idx="1"/>
          </p:nvPr>
        </p:nvSpPr>
        <p:spPr/>
        <p:txBody>
          <a:bodyPr/>
          <a:lstStyle/>
          <a:p>
            <a:r>
              <a:rPr lang="de-DE" dirty="0" smtClean="0"/>
              <a:t>Benedict Berger</a:t>
            </a:r>
          </a:p>
        </p:txBody>
      </p:sp>
    </p:spTree>
    <p:extLst>
      <p:ext uri="{BB962C8B-B14F-4D97-AF65-F5344CB8AC3E}">
        <p14:creationId xmlns:p14="http://schemas.microsoft.com/office/powerpoint/2010/main" val="306841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Schützen Sie ihre </a:t>
            </a:r>
            <a:r>
              <a:rPr lang="de-DE" dirty="0" err="1" smtClean="0"/>
              <a:t>Aplikationen</a:t>
            </a:r>
            <a:r>
              <a:rPr lang="de-DE" dirty="0" smtClean="0"/>
              <a:t/>
            </a:r>
            <a:br>
              <a:rPr lang="de-DE" dirty="0" smtClean="0"/>
            </a:br>
            <a:r>
              <a:rPr lang="de-DE" sz="3333" dirty="0" smtClean="0">
                <a:gradFill>
                  <a:gsLst>
                    <a:gs pos="0">
                      <a:schemeClr val="accent1"/>
                    </a:gs>
                    <a:gs pos="100000">
                      <a:schemeClr val="accent1"/>
                    </a:gs>
                  </a:gsLst>
                  <a:lin ang="5400000" scaled="1"/>
                </a:gradFill>
              </a:rPr>
              <a:t>On-</a:t>
            </a:r>
            <a:r>
              <a:rPr lang="de-DE" sz="3333" dirty="0" err="1" smtClean="0">
                <a:gradFill>
                  <a:gsLst>
                    <a:gs pos="0">
                      <a:schemeClr val="accent1"/>
                    </a:gs>
                    <a:gs pos="100000">
                      <a:schemeClr val="accent1"/>
                    </a:gs>
                  </a:gsLst>
                  <a:lin ang="5400000" scaled="1"/>
                </a:gradFill>
              </a:rPr>
              <a:t>Premise</a:t>
            </a:r>
            <a:r>
              <a:rPr lang="de-DE" sz="3333" dirty="0" smtClean="0">
                <a:gradFill>
                  <a:gsLst>
                    <a:gs pos="0">
                      <a:schemeClr val="accent1"/>
                    </a:gs>
                    <a:gs pos="100000">
                      <a:schemeClr val="accent1"/>
                    </a:gs>
                  </a:gsLst>
                  <a:lin ang="5400000" scaled="1"/>
                </a:gradFill>
              </a:rPr>
              <a:t> nach Microsoft Azure – System Center optional</a:t>
            </a:r>
            <a:endParaRPr lang="de-DE" dirty="0"/>
          </a:p>
        </p:txBody>
      </p:sp>
      <p:sp>
        <p:nvSpPr>
          <p:cNvPr id="3" name="Title 1"/>
          <p:cNvSpPr txBox="1">
            <a:spLocks/>
          </p:cNvSpPr>
          <p:nvPr/>
        </p:nvSpPr>
        <p:spPr>
          <a:xfrm>
            <a:off x="19947" y="-1028054"/>
            <a:ext cx="11616309" cy="1075732"/>
          </a:xfrm>
          <a:prstGeom prst="rect">
            <a:avLst/>
          </a:prstGeom>
        </p:spPr>
        <p:txBody>
          <a:bodyPr vert="horz" wrap="square" lIns="195044" tIns="121903" rIns="195044" bIns="121903"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endParaRPr sz="3200" dirty="0">
              <a:solidFill>
                <a:srgbClr val="505050"/>
              </a:solidFill>
            </a:endParaRPr>
          </a:p>
        </p:txBody>
      </p:sp>
      <p:grpSp>
        <p:nvGrpSpPr>
          <p:cNvPr id="61" name="Group 60"/>
          <p:cNvGrpSpPr/>
          <p:nvPr/>
        </p:nvGrpSpPr>
        <p:grpSpPr>
          <a:xfrm>
            <a:off x="3732415" y="1767141"/>
            <a:ext cx="3690849" cy="3843950"/>
            <a:chOff x="243857" y="1908027"/>
            <a:chExt cx="3528406" cy="3977807"/>
          </a:xfrm>
        </p:grpSpPr>
        <p:sp>
          <p:nvSpPr>
            <p:cNvPr id="62" name="Freeform 61"/>
            <p:cNvSpPr>
              <a:spLocks/>
            </p:cNvSpPr>
            <p:nvPr/>
          </p:nvSpPr>
          <p:spPr bwMode="auto">
            <a:xfrm>
              <a:off x="691376" y="4902386"/>
              <a:ext cx="1128583" cy="954867"/>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505050"/>
                </a:solidFill>
              </a:endParaRPr>
            </a:p>
          </p:txBody>
        </p:sp>
        <p:sp>
          <p:nvSpPr>
            <p:cNvPr id="63" name="Rectangle 62"/>
            <p:cNvSpPr>
              <a:spLocks noChangeArrowheads="1"/>
            </p:cNvSpPr>
            <p:nvPr/>
          </p:nvSpPr>
          <p:spPr bwMode="auto">
            <a:xfrm>
              <a:off x="2501896" y="5084384"/>
              <a:ext cx="670304" cy="767789"/>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64" name="Rectangle 63"/>
            <p:cNvSpPr>
              <a:spLocks noChangeArrowheads="1"/>
            </p:cNvSpPr>
            <p:nvPr/>
          </p:nvSpPr>
          <p:spPr bwMode="auto">
            <a:xfrm>
              <a:off x="2019028" y="4772223"/>
              <a:ext cx="831599" cy="1079950"/>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22" name="Left-Right Arrow 121"/>
            <p:cNvSpPr/>
            <p:nvPr/>
          </p:nvSpPr>
          <p:spPr bwMode="auto">
            <a:xfrm rot="16200000">
              <a:off x="1723461" y="3611968"/>
              <a:ext cx="591132" cy="320893"/>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286" tIns="107430" rIns="134286" bIns="107430" numCol="1" spcCol="0" rtlCol="0" fromWordArt="0" anchor="t"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684692" fontAlgn="base">
                <a:lnSpc>
                  <a:spcPct val="90000"/>
                </a:lnSpc>
                <a:spcBef>
                  <a:spcPct val="0"/>
                </a:spcBef>
                <a:spcAft>
                  <a:spcPct val="0"/>
                </a:spcAft>
              </a:pPr>
              <a:endParaRPr lang="en-US" sz="1765" u="sng" dirty="0">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3"/>
            <p:cNvSpPr txBox="1"/>
            <p:nvPr/>
          </p:nvSpPr>
          <p:spPr>
            <a:xfrm>
              <a:off x="610169" y="3634329"/>
              <a:ext cx="1526583" cy="310808"/>
            </a:xfrm>
            <a:prstGeom prst="rect">
              <a:avLst/>
            </a:prstGeom>
            <a:noFill/>
          </p:spPr>
          <p:txBody>
            <a:bodyPr wrap="square" lIns="134286" tIns="0" rIns="134286"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4915">
                <a:lnSpc>
                  <a:spcPct val="90000"/>
                </a:lnSpc>
                <a:spcAft>
                  <a:spcPts val="441"/>
                </a:spcAft>
              </a:pPr>
              <a:r>
                <a:rPr lang="de-DE" sz="825" u="sng" dirty="0">
                  <a:solidFill>
                    <a:srgbClr val="505050"/>
                  </a:solidFill>
                </a:rPr>
                <a:t>Orchestriert</a:t>
              </a:r>
              <a:br>
                <a:rPr lang="de-DE" sz="825" u="sng" dirty="0">
                  <a:solidFill>
                    <a:srgbClr val="505050"/>
                  </a:solidFill>
                </a:rPr>
              </a:br>
              <a:r>
                <a:rPr lang="de-DE" sz="825" u="sng" dirty="0">
                  <a:solidFill>
                    <a:srgbClr val="505050"/>
                  </a:solidFill>
                </a:rPr>
                <a:t>und repliziert</a:t>
              </a:r>
            </a:p>
          </p:txBody>
        </p:sp>
        <p:grpSp>
          <p:nvGrpSpPr>
            <p:cNvPr id="124" name="Group 123"/>
            <p:cNvGrpSpPr/>
            <p:nvPr/>
          </p:nvGrpSpPr>
          <p:grpSpPr>
            <a:xfrm>
              <a:off x="243857" y="1908027"/>
              <a:ext cx="3528406" cy="1550136"/>
              <a:chOff x="616226" y="1630760"/>
              <a:chExt cx="4100628" cy="1801531"/>
            </a:xfrm>
          </p:grpSpPr>
          <p:sp>
            <p:nvSpPr>
              <p:cNvPr id="144" name="Freeform 143"/>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000000"/>
                  </a:solidFill>
                </a:endParaRPr>
              </a:p>
            </p:txBody>
          </p:sp>
          <p:sp>
            <p:nvSpPr>
              <p:cNvPr id="145" name="Freeform 144"/>
              <p:cNvSpPr>
                <a:spLocks/>
              </p:cNvSpPr>
              <p:nvPr/>
            </p:nvSpPr>
            <p:spPr bwMode="auto">
              <a:xfrm flipH="1">
                <a:off x="2579108" y="1792342"/>
                <a:ext cx="2137746"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000000"/>
                  </a:solidFill>
                </a:endParaRPr>
              </a:p>
            </p:txBody>
          </p:sp>
          <p:sp>
            <p:nvSpPr>
              <p:cNvPr id="146" name="Freeform 14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kern="0">
                  <a:solidFill>
                    <a:srgbClr val="505050"/>
                  </a:solidFill>
                </a:endParaRPr>
              </a:p>
            </p:txBody>
          </p:sp>
          <p:sp>
            <p:nvSpPr>
              <p:cNvPr id="147" name="TextBox 69"/>
              <p:cNvSpPr txBox="1"/>
              <p:nvPr/>
            </p:nvSpPr>
            <p:spPr>
              <a:xfrm>
                <a:off x="1774323" y="2418610"/>
                <a:ext cx="1863097" cy="802917"/>
              </a:xfrm>
              <a:prstGeom prst="rect">
                <a:avLst/>
              </a:prstGeom>
              <a:noFill/>
              <a:ln>
                <a:noFill/>
              </a:ln>
            </p:spPr>
            <p:txBody>
              <a:bodyPr wrap="none" lIns="134387" tIns="107510" rIns="134387" bIns="10751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4915">
                  <a:lnSpc>
                    <a:spcPct val="90000"/>
                  </a:lnSpc>
                  <a:spcAft>
                    <a:spcPts val="441"/>
                  </a:spcAft>
                </a:pPr>
                <a:r>
                  <a:rPr lang="en-US" sz="1050" u="sng" kern="0" dirty="0">
                    <a:solidFill>
                      <a:srgbClr val="FFFFFF"/>
                    </a:solidFill>
                  </a:rPr>
                  <a:t>Microsoft Azure </a:t>
                </a:r>
                <a:br>
                  <a:rPr lang="en-US" sz="1050" u="sng" kern="0" dirty="0">
                    <a:solidFill>
                      <a:srgbClr val="FFFFFF"/>
                    </a:solidFill>
                  </a:rPr>
                </a:br>
                <a:r>
                  <a:rPr lang="en-US" sz="1050" u="sng" kern="0" dirty="0">
                    <a:solidFill>
                      <a:srgbClr val="FFFFFF"/>
                    </a:solidFill>
                  </a:rPr>
                  <a:t>Site Recovery</a:t>
                </a:r>
              </a:p>
            </p:txBody>
          </p:sp>
        </p:grpSp>
        <p:grpSp>
          <p:nvGrpSpPr>
            <p:cNvPr id="125" name="Group 124"/>
            <p:cNvGrpSpPr/>
            <p:nvPr/>
          </p:nvGrpSpPr>
          <p:grpSpPr>
            <a:xfrm>
              <a:off x="710156" y="4092353"/>
              <a:ext cx="1747641" cy="1793481"/>
              <a:chOff x="179534" y="3682859"/>
              <a:chExt cx="1714016" cy="1758971"/>
            </a:xfrm>
          </p:grpSpPr>
          <p:sp>
            <p:nvSpPr>
              <p:cNvPr id="130" name="TextBox 20"/>
              <p:cNvSpPr txBox="1"/>
              <p:nvPr/>
            </p:nvSpPr>
            <p:spPr>
              <a:xfrm>
                <a:off x="179534" y="4680571"/>
                <a:ext cx="858775" cy="761259"/>
              </a:xfrm>
              <a:prstGeom prst="rect">
                <a:avLst/>
              </a:prstGeom>
              <a:noFill/>
            </p:spPr>
            <p:txBody>
              <a:bodyPr wrap="square" lIns="0" tIns="109681" rIns="0" bIns="109681"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r" defTabSz="685562">
                  <a:lnSpc>
                    <a:spcPct val="90000"/>
                  </a:lnSpc>
                  <a:spcAft>
                    <a:spcPts val="450"/>
                  </a:spcAft>
                </a:pPr>
                <a:r>
                  <a:rPr lang="en-US" sz="1029" b="1" u="sng" kern="0" dirty="0">
                    <a:solidFill>
                      <a:srgbClr val="505050"/>
                    </a:solidFill>
                  </a:rPr>
                  <a:t>Enterprise</a:t>
                </a:r>
              </a:p>
              <a:p>
                <a:pPr algn="r" defTabSz="685562">
                  <a:lnSpc>
                    <a:spcPct val="90000"/>
                  </a:lnSpc>
                  <a:spcAft>
                    <a:spcPts val="450"/>
                  </a:spcAft>
                </a:pPr>
                <a:r>
                  <a:rPr lang="en-US" sz="1029" b="1" u="sng" kern="0" dirty="0">
                    <a:solidFill>
                      <a:srgbClr val="505050"/>
                    </a:solidFill>
                  </a:rPr>
                  <a:t>&amp; HSP</a:t>
                </a:r>
              </a:p>
            </p:txBody>
          </p:sp>
          <p:grpSp>
            <p:nvGrpSpPr>
              <p:cNvPr id="131" name="Group 130"/>
              <p:cNvGrpSpPr/>
              <p:nvPr/>
            </p:nvGrpSpPr>
            <p:grpSpPr>
              <a:xfrm>
                <a:off x="1055947" y="4111804"/>
                <a:ext cx="815599" cy="1297016"/>
                <a:chOff x="13103226" y="2763958"/>
                <a:chExt cx="1039812" cy="1616572"/>
              </a:xfrm>
            </p:grpSpPr>
            <p:sp>
              <p:nvSpPr>
                <p:cNvPr id="135" name="Rectangle 134"/>
                <p:cNvSpPr>
                  <a:spLocks noChangeArrowheads="1"/>
                </p:cNvSpPr>
                <p:nvPr/>
              </p:nvSpPr>
              <p:spPr bwMode="auto">
                <a:xfrm>
                  <a:off x="13103226" y="2763958"/>
                  <a:ext cx="1039812" cy="1616572"/>
                </a:xfrm>
                <a:prstGeom prst="rect">
                  <a:avLst/>
                </a:prstGeom>
                <a:solidFill>
                  <a:schemeClr val="accent5"/>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36" name="Freeform 135"/>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37" name="Freeform 136"/>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38" name="Freeform 137"/>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39" name="Freeform 138"/>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40" name="Oval 139"/>
                <p:cNvSpPr>
                  <a:spLocks noChangeArrowheads="1"/>
                </p:cNvSpPr>
                <p:nvPr/>
              </p:nvSpPr>
              <p:spPr bwMode="auto">
                <a:xfrm>
                  <a:off x="13875539" y="2970470"/>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41" name="Oval 140"/>
                <p:cNvSpPr>
                  <a:spLocks noChangeArrowheads="1"/>
                </p:cNvSpPr>
                <p:nvPr/>
              </p:nvSpPr>
              <p:spPr bwMode="auto">
                <a:xfrm>
                  <a:off x="13875539" y="3224438"/>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42" name="Oval 141"/>
                <p:cNvSpPr>
                  <a:spLocks noChangeArrowheads="1"/>
                </p:cNvSpPr>
                <p:nvPr/>
              </p:nvSpPr>
              <p:spPr bwMode="auto">
                <a:xfrm>
                  <a:off x="13875539" y="3478406"/>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43" name="Oval 142"/>
                <p:cNvSpPr>
                  <a:spLocks noChangeArrowheads="1"/>
                </p:cNvSpPr>
                <p:nvPr/>
              </p:nvSpPr>
              <p:spPr bwMode="auto">
                <a:xfrm>
                  <a:off x="13875539" y="3732374"/>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grpSp>
          <p:sp>
            <p:nvSpPr>
              <p:cNvPr id="132" name="TextBox 22"/>
              <p:cNvSpPr txBox="1"/>
              <p:nvPr/>
            </p:nvSpPr>
            <p:spPr>
              <a:xfrm>
                <a:off x="1121484" y="5046507"/>
                <a:ext cx="684526" cy="332540"/>
              </a:xfrm>
              <a:prstGeom prst="rect">
                <a:avLst/>
              </a:prstGeom>
              <a:noFill/>
            </p:spPr>
            <p:txBody>
              <a:bodyPr wrap="square" lIns="0" tIns="0" rIns="0"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5562">
                  <a:lnSpc>
                    <a:spcPct val="90000"/>
                  </a:lnSpc>
                </a:pPr>
                <a:r>
                  <a:rPr lang="en-US" sz="900" u="sng" dirty="0">
                    <a:solidFill>
                      <a:srgbClr val="FFFFFF"/>
                    </a:solidFill>
                  </a:rPr>
                  <a:t>Windows Server</a:t>
                </a:r>
              </a:p>
            </p:txBody>
          </p:sp>
          <p:sp>
            <p:nvSpPr>
              <p:cNvPr id="133" name="Rectangle 132"/>
              <p:cNvSpPr/>
              <p:nvPr/>
            </p:nvSpPr>
            <p:spPr bwMode="auto">
              <a:xfrm>
                <a:off x="1055947" y="3682859"/>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02" tIns="109681" rIns="137102" bIns="109681" numCol="1" spcCol="0" rtlCol="0" fromWordArt="0" anchor="t"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699111" fontAlgn="base">
                  <a:lnSpc>
                    <a:spcPct val="90000"/>
                  </a:lnSpc>
                  <a:spcBef>
                    <a:spcPct val="0"/>
                  </a:spcBef>
                  <a:spcAft>
                    <a:spcPct val="0"/>
                  </a:spcAft>
                </a:pPr>
                <a:endParaRPr lang="en-US" sz="1500" u="sng"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4" name="Picture 1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126" name="Group 125"/>
            <p:cNvGrpSpPr/>
            <p:nvPr/>
          </p:nvGrpSpPr>
          <p:grpSpPr>
            <a:xfrm>
              <a:off x="3244487" y="5473739"/>
              <a:ext cx="196702" cy="377636"/>
              <a:chOff x="7791149" y="4987730"/>
              <a:chExt cx="192916" cy="370370"/>
            </a:xfrm>
          </p:grpSpPr>
          <p:sp>
            <p:nvSpPr>
              <p:cNvPr id="127" name="Rectangle 126"/>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505050"/>
                  </a:solidFill>
                </a:endParaRPr>
              </a:p>
            </p:txBody>
          </p:sp>
          <p:sp>
            <p:nvSpPr>
              <p:cNvPr id="128" name="Oval 127"/>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505050"/>
                  </a:solidFill>
                </a:endParaRPr>
              </a:p>
            </p:txBody>
          </p:sp>
          <p:sp>
            <p:nvSpPr>
              <p:cNvPr id="129" name="Oval 128"/>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505050"/>
                  </a:solidFill>
                </a:endParaRPr>
              </a:p>
            </p:txBody>
          </p:sp>
        </p:grpSp>
      </p:grpSp>
    </p:spTree>
    <p:extLst>
      <p:ext uri="{BB962C8B-B14F-4D97-AF65-F5344CB8AC3E}">
        <p14:creationId xmlns:p14="http://schemas.microsoft.com/office/powerpoint/2010/main" val="22782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Schützen Sie ihre </a:t>
            </a:r>
            <a:r>
              <a:rPr lang="de-DE" dirty="0" err="1" smtClean="0"/>
              <a:t>Aplikationen</a:t>
            </a:r>
            <a:r>
              <a:rPr lang="de-DE" dirty="0" smtClean="0"/>
              <a:t/>
            </a:r>
            <a:br>
              <a:rPr lang="de-DE" dirty="0" smtClean="0"/>
            </a:br>
            <a:r>
              <a:rPr lang="de-DE" sz="3333" dirty="0" smtClean="0">
                <a:gradFill>
                  <a:gsLst>
                    <a:gs pos="0">
                      <a:schemeClr val="accent1"/>
                    </a:gs>
                    <a:gs pos="100000">
                      <a:schemeClr val="accent1"/>
                    </a:gs>
                  </a:gsLst>
                  <a:lin ang="5400000" scaled="1"/>
                </a:gradFill>
              </a:rPr>
              <a:t>On-</a:t>
            </a:r>
            <a:r>
              <a:rPr lang="de-DE" sz="3333" dirty="0" err="1" smtClean="0">
                <a:gradFill>
                  <a:gsLst>
                    <a:gs pos="0">
                      <a:schemeClr val="accent1"/>
                    </a:gs>
                    <a:gs pos="100000">
                      <a:schemeClr val="accent1"/>
                    </a:gs>
                  </a:gsLst>
                  <a:lin ang="5400000" scaled="1"/>
                </a:gradFill>
              </a:rPr>
              <a:t>Premise</a:t>
            </a:r>
            <a:r>
              <a:rPr lang="de-DE" sz="3333" dirty="0" smtClean="0">
                <a:gradFill>
                  <a:gsLst>
                    <a:gs pos="0">
                      <a:schemeClr val="accent1"/>
                    </a:gs>
                    <a:gs pos="100000">
                      <a:schemeClr val="accent1"/>
                    </a:gs>
                  </a:gsLst>
                  <a:lin ang="5400000" scaled="1"/>
                </a:gradFill>
              </a:rPr>
              <a:t> nach Microsoft Azure – System Center optional</a:t>
            </a:r>
            <a:endParaRPr lang="de-DE" dirty="0"/>
          </a:p>
        </p:txBody>
      </p:sp>
      <p:sp>
        <p:nvSpPr>
          <p:cNvPr id="3" name="Title 1"/>
          <p:cNvSpPr txBox="1">
            <a:spLocks/>
          </p:cNvSpPr>
          <p:nvPr/>
        </p:nvSpPr>
        <p:spPr>
          <a:xfrm>
            <a:off x="19947" y="-1028054"/>
            <a:ext cx="11616309" cy="1075732"/>
          </a:xfrm>
          <a:prstGeom prst="rect">
            <a:avLst/>
          </a:prstGeom>
        </p:spPr>
        <p:txBody>
          <a:bodyPr vert="horz" wrap="square" lIns="195044" tIns="121903" rIns="195044" bIns="121903"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endParaRPr sz="3200" dirty="0">
              <a:solidFill>
                <a:srgbClr val="505050"/>
              </a:solidFill>
            </a:endParaRPr>
          </a:p>
        </p:txBody>
      </p:sp>
      <p:grpSp>
        <p:nvGrpSpPr>
          <p:cNvPr id="34" name="Group 33"/>
          <p:cNvGrpSpPr/>
          <p:nvPr/>
        </p:nvGrpSpPr>
        <p:grpSpPr>
          <a:xfrm>
            <a:off x="3848793" y="1746788"/>
            <a:ext cx="3863418" cy="3789488"/>
            <a:chOff x="7620029" y="1918247"/>
            <a:chExt cx="4396300" cy="3987939"/>
          </a:xfrm>
        </p:grpSpPr>
        <p:sp>
          <p:nvSpPr>
            <p:cNvPr id="35" name="Freeform 34"/>
            <p:cNvSpPr>
              <a:spLocks/>
            </p:cNvSpPr>
            <p:nvPr/>
          </p:nvSpPr>
          <p:spPr bwMode="auto">
            <a:xfrm flipH="1">
              <a:off x="9170340" y="2070632"/>
              <a:ext cx="1839435" cy="119457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000000"/>
                </a:solidFill>
              </a:endParaRPr>
            </a:p>
          </p:txBody>
        </p:sp>
        <p:grpSp>
          <p:nvGrpSpPr>
            <p:cNvPr id="36" name="Group 35"/>
            <p:cNvGrpSpPr/>
            <p:nvPr/>
          </p:nvGrpSpPr>
          <p:grpSpPr>
            <a:xfrm>
              <a:off x="7620029" y="1918247"/>
              <a:ext cx="3197347" cy="3987939"/>
              <a:chOff x="5434693" y="1400906"/>
              <a:chExt cx="2351203" cy="2932575"/>
            </a:xfrm>
          </p:grpSpPr>
          <p:grpSp>
            <p:nvGrpSpPr>
              <p:cNvPr id="41" name="Group 40"/>
              <p:cNvGrpSpPr/>
              <p:nvPr/>
            </p:nvGrpSpPr>
            <p:grpSpPr>
              <a:xfrm>
                <a:off x="5434693" y="1400906"/>
                <a:ext cx="2351203" cy="2932575"/>
                <a:chOff x="5434693" y="1164497"/>
                <a:chExt cx="2351203" cy="2932575"/>
              </a:xfrm>
            </p:grpSpPr>
            <p:sp>
              <p:nvSpPr>
                <p:cNvPr id="43" name="Freeform 42"/>
                <p:cNvSpPr>
                  <a:spLocks/>
                </p:cNvSpPr>
                <p:nvPr/>
              </p:nvSpPr>
              <p:spPr bwMode="auto">
                <a:xfrm>
                  <a:off x="5763781" y="3358135"/>
                  <a:ext cx="829916" cy="70217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44" name="Rectangle 43"/>
                <p:cNvSpPr>
                  <a:spLocks noChangeArrowheads="1"/>
                </p:cNvSpPr>
                <p:nvPr/>
              </p:nvSpPr>
              <p:spPr bwMode="auto">
                <a:xfrm>
                  <a:off x="7095166" y="3494091"/>
                  <a:ext cx="492915" cy="564603"/>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45" name="Rectangle 44"/>
                <p:cNvSpPr>
                  <a:spLocks noChangeArrowheads="1"/>
                </p:cNvSpPr>
                <p:nvPr/>
              </p:nvSpPr>
              <p:spPr bwMode="auto">
                <a:xfrm>
                  <a:off x="6740084" y="3268229"/>
                  <a:ext cx="611525" cy="790464"/>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46" name="Left-Right Arrow 45"/>
                <p:cNvSpPr/>
                <p:nvPr/>
              </p:nvSpPr>
              <p:spPr bwMode="auto">
                <a:xfrm rot="16200000">
                  <a:off x="6522736" y="2417508"/>
                  <a:ext cx="434695" cy="23597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286" tIns="107430" rIns="134286" bIns="107430" numCol="1" spcCol="0" rtlCol="0" fromWordArt="0" anchor="t"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684692"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118"/>
                <p:cNvSpPr txBox="1"/>
                <p:nvPr/>
              </p:nvSpPr>
              <p:spPr>
                <a:xfrm>
                  <a:off x="5704064" y="2433951"/>
                  <a:ext cx="1122589" cy="228556"/>
                </a:xfrm>
                <a:prstGeom prst="rect">
                  <a:avLst/>
                </a:prstGeom>
                <a:noFill/>
              </p:spPr>
              <p:txBody>
                <a:bodyPr wrap="square" lIns="134286" tIns="0" rIns="134286"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4915">
                    <a:lnSpc>
                      <a:spcPct val="90000"/>
                    </a:lnSpc>
                    <a:spcAft>
                      <a:spcPts val="441"/>
                    </a:spcAft>
                  </a:pPr>
                  <a:r>
                    <a:rPr lang="de-DE" sz="825" dirty="0">
                      <a:solidFill>
                        <a:srgbClr val="505050"/>
                      </a:solidFill>
                    </a:rPr>
                    <a:t>Orchestriert</a:t>
                  </a:r>
                  <a:br>
                    <a:rPr lang="de-DE" sz="825" dirty="0">
                      <a:solidFill>
                        <a:srgbClr val="505050"/>
                      </a:solidFill>
                    </a:rPr>
                  </a:br>
                  <a:r>
                    <a:rPr lang="de-DE" sz="825" dirty="0">
                      <a:solidFill>
                        <a:srgbClr val="505050"/>
                      </a:solidFill>
                    </a:rPr>
                    <a:t>und repliziert</a:t>
                  </a:r>
                </a:p>
              </p:txBody>
            </p:sp>
            <p:grpSp>
              <p:nvGrpSpPr>
                <p:cNvPr id="48" name="Group 47"/>
                <p:cNvGrpSpPr/>
                <p:nvPr/>
              </p:nvGrpSpPr>
              <p:grpSpPr>
                <a:xfrm>
                  <a:off x="5434693" y="1164497"/>
                  <a:ext cx="2176344" cy="1139910"/>
                  <a:chOff x="616226" y="1630760"/>
                  <a:chExt cx="3439522" cy="1801531"/>
                </a:xfrm>
              </p:grpSpPr>
              <p:sp>
                <p:nvSpPr>
                  <p:cNvPr id="71" name="Freeform 70"/>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000000"/>
                      </a:solidFill>
                    </a:endParaRPr>
                  </a:p>
                </p:txBody>
              </p:sp>
              <p:sp>
                <p:nvSpPr>
                  <p:cNvPr id="72" name="Freeform 71"/>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kern="0">
                      <a:solidFill>
                        <a:srgbClr val="505050"/>
                      </a:solidFill>
                    </a:endParaRPr>
                  </a:p>
                </p:txBody>
              </p:sp>
              <p:sp>
                <p:nvSpPr>
                  <p:cNvPr id="73" name="TextBox 201"/>
                  <p:cNvSpPr txBox="1"/>
                  <p:nvPr/>
                </p:nvSpPr>
                <p:spPr>
                  <a:xfrm>
                    <a:off x="1718582" y="2418609"/>
                    <a:ext cx="1974580" cy="802916"/>
                  </a:xfrm>
                  <a:prstGeom prst="rect">
                    <a:avLst/>
                  </a:prstGeom>
                  <a:noFill/>
                  <a:ln>
                    <a:noFill/>
                  </a:ln>
                </p:spPr>
                <p:txBody>
                  <a:bodyPr wrap="none" lIns="134387" tIns="107510" rIns="134387" bIns="10751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4915">
                      <a:lnSpc>
                        <a:spcPct val="90000"/>
                      </a:lnSpc>
                      <a:spcAft>
                        <a:spcPts val="441"/>
                      </a:spcAft>
                    </a:pPr>
                    <a:r>
                      <a:rPr lang="en-US" sz="1050" kern="0" dirty="0">
                        <a:solidFill>
                          <a:srgbClr val="FFFFFF"/>
                        </a:solidFill>
                      </a:rPr>
                      <a:t>Microsoft Azure </a:t>
                    </a:r>
                    <a:br>
                      <a:rPr lang="en-US" sz="1050" kern="0" dirty="0">
                        <a:solidFill>
                          <a:srgbClr val="FFFFFF"/>
                        </a:solidFill>
                      </a:rPr>
                    </a:br>
                    <a:r>
                      <a:rPr lang="en-US" sz="1050" kern="0" dirty="0">
                        <a:solidFill>
                          <a:srgbClr val="FFFFFF"/>
                        </a:solidFill>
                      </a:rPr>
                      <a:t>Site Recovery</a:t>
                    </a:r>
                  </a:p>
                </p:txBody>
              </p:sp>
            </p:grpSp>
            <p:grpSp>
              <p:nvGrpSpPr>
                <p:cNvPr id="49" name="Group 48"/>
                <p:cNvGrpSpPr/>
                <p:nvPr/>
              </p:nvGrpSpPr>
              <p:grpSpPr>
                <a:xfrm>
                  <a:off x="5773851" y="2770762"/>
                  <a:ext cx="1272388" cy="1326310"/>
                  <a:chOff x="174552" y="3682859"/>
                  <a:chExt cx="1696994" cy="1768915"/>
                </a:xfrm>
              </p:grpSpPr>
              <p:sp>
                <p:nvSpPr>
                  <p:cNvPr id="54" name="TextBox 185"/>
                  <p:cNvSpPr txBox="1"/>
                  <p:nvPr/>
                </p:nvSpPr>
                <p:spPr>
                  <a:xfrm>
                    <a:off x="174552" y="4585909"/>
                    <a:ext cx="858773" cy="865865"/>
                  </a:xfrm>
                  <a:prstGeom prst="rect">
                    <a:avLst/>
                  </a:prstGeom>
                  <a:noFill/>
                </p:spPr>
                <p:txBody>
                  <a:bodyPr wrap="square" lIns="0" tIns="109681" rIns="0" bIns="109681"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r" defTabSz="685562">
                      <a:lnSpc>
                        <a:spcPct val="90000"/>
                      </a:lnSpc>
                      <a:spcAft>
                        <a:spcPts val="450"/>
                      </a:spcAft>
                    </a:pPr>
                    <a:r>
                      <a:rPr lang="en-US" sz="1029" b="1" kern="0" dirty="0">
                        <a:solidFill>
                          <a:srgbClr val="505050"/>
                        </a:solidFill>
                      </a:rPr>
                      <a:t>Enterprise HSP &amp; SMB</a:t>
                    </a:r>
                  </a:p>
                </p:txBody>
              </p:sp>
              <p:grpSp>
                <p:nvGrpSpPr>
                  <p:cNvPr id="55" name="Group 54"/>
                  <p:cNvGrpSpPr/>
                  <p:nvPr/>
                </p:nvGrpSpPr>
                <p:grpSpPr>
                  <a:xfrm>
                    <a:off x="1055947" y="4111805"/>
                    <a:ext cx="815599" cy="1290937"/>
                    <a:chOff x="13103226" y="2763959"/>
                    <a:chExt cx="1039812" cy="1608995"/>
                  </a:xfrm>
                </p:grpSpPr>
                <p:sp>
                  <p:nvSpPr>
                    <p:cNvPr id="58" name="Rectangle 57"/>
                    <p:cNvSpPr>
                      <a:spLocks noChangeArrowheads="1"/>
                    </p:cNvSpPr>
                    <p:nvPr/>
                  </p:nvSpPr>
                  <p:spPr bwMode="auto">
                    <a:xfrm>
                      <a:off x="13103226" y="2763959"/>
                      <a:ext cx="1039812" cy="1608995"/>
                    </a:xfrm>
                    <a:prstGeom prst="rect">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59" name="Freeform 58"/>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60" name="Freeform 59"/>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65" name="Freeform 64"/>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66" name="Freeform 65"/>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67" name="Oval 66"/>
                    <p:cNvSpPr>
                      <a:spLocks noChangeArrowheads="1"/>
                    </p:cNvSpPr>
                    <p:nvPr/>
                  </p:nvSpPr>
                  <p:spPr bwMode="auto">
                    <a:xfrm>
                      <a:off x="13875539" y="2970470"/>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68" name="Oval 67"/>
                    <p:cNvSpPr>
                      <a:spLocks noChangeArrowheads="1"/>
                    </p:cNvSpPr>
                    <p:nvPr/>
                  </p:nvSpPr>
                  <p:spPr bwMode="auto">
                    <a:xfrm>
                      <a:off x="13875539" y="3224438"/>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69" name="Oval 68"/>
                    <p:cNvSpPr>
                      <a:spLocks noChangeArrowheads="1"/>
                    </p:cNvSpPr>
                    <p:nvPr/>
                  </p:nvSpPr>
                  <p:spPr bwMode="auto">
                    <a:xfrm>
                      <a:off x="13875539" y="3478406"/>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70" name="Oval 69"/>
                    <p:cNvSpPr>
                      <a:spLocks noChangeArrowheads="1"/>
                    </p:cNvSpPr>
                    <p:nvPr/>
                  </p:nvSpPr>
                  <p:spPr bwMode="auto">
                    <a:xfrm>
                      <a:off x="13875539" y="3732374"/>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grpSp>
              <p:sp>
                <p:nvSpPr>
                  <p:cNvPr id="56" name="TextBox 187"/>
                  <p:cNvSpPr txBox="1"/>
                  <p:nvPr/>
                </p:nvSpPr>
                <p:spPr>
                  <a:xfrm>
                    <a:off x="1121785" y="5054425"/>
                    <a:ext cx="684526" cy="332540"/>
                  </a:xfrm>
                  <a:prstGeom prst="rect">
                    <a:avLst/>
                  </a:prstGeom>
                  <a:noFill/>
                </p:spPr>
                <p:txBody>
                  <a:bodyPr wrap="square" lIns="0" tIns="0" rIns="0"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5562">
                      <a:lnSpc>
                        <a:spcPct val="90000"/>
                      </a:lnSpc>
                    </a:pPr>
                    <a:r>
                      <a:rPr lang="en-US" sz="900" dirty="0">
                        <a:solidFill>
                          <a:srgbClr val="FFFFFF"/>
                        </a:solidFill>
                      </a:rPr>
                      <a:t>VMware/Physical</a:t>
                    </a:r>
                  </a:p>
                </p:txBody>
              </p:sp>
              <p:sp>
                <p:nvSpPr>
                  <p:cNvPr id="57" name="Rectangle 56"/>
                  <p:cNvSpPr/>
                  <p:nvPr/>
                </p:nvSpPr>
                <p:spPr bwMode="auto">
                  <a:xfrm>
                    <a:off x="1055947" y="3682859"/>
                    <a:ext cx="815076" cy="43038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02" tIns="109681" rIns="137102" bIns="109681" numCol="1" spcCol="0" rtlCol="0" fromWordArt="0" anchor="t"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0" name="Group 49"/>
                <p:cNvGrpSpPr/>
                <p:nvPr/>
              </p:nvGrpSpPr>
              <p:grpSpPr>
                <a:xfrm>
                  <a:off x="7641249" y="3786559"/>
                  <a:ext cx="144647" cy="277697"/>
                  <a:chOff x="7791149" y="4987730"/>
                  <a:chExt cx="192916" cy="370370"/>
                </a:xfrm>
              </p:grpSpPr>
              <p:sp>
                <p:nvSpPr>
                  <p:cNvPr id="51" name="Rectangle 50"/>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52" name="Oval 51"/>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53" name="Oval 52"/>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grpSp>
          </p:grpSp>
          <p:sp>
            <p:nvSpPr>
              <p:cNvPr id="42" name="TextBox 113"/>
              <p:cNvSpPr txBox="1"/>
              <p:nvPr/>
            </p:nvSpPr>
            <p:spPr>
              <a:xfrm>
                <a:off x="6484078" y="3056133"/>
                <a:ext cx="513250" cy="249334"/>
              </a:xfrm>
              <a:prstGeom prst="rect">
                <a:avLst/>
              </a:prstGeom>
              <a:noFill/>
            </p:spPr>
            <p:txBody>
              <a:bodyPr wrap="square" lIns="0" tIns="0" rIns="0"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5562">
                  <a:lnSpc>
                    <a:spcPct val="90000"/>
                  </a:lnSpc>
                </a:pPr>
                <a:r>
                  <a:rPr lang="en-US" sz="900" dirty="0">
                    <a:solidFill>
                      <a:srgbClr val="FFFFFF"/>
                    </a:solidFill>
                  </a:rPr>
                  <a:t>InMage Scout</a:t>
                </a:r>
              </a:p>
            </p:txBody>
          </p:sp>
        </p:grpSp>
        <p:cxnSp>
          <p:nvCxnSpPr>
            <p:cNvPr id="37" name="Straight Connector 36"/>
            <p:cNvCxnSpPr/>
            <p:nvPr/>
          </p:nvCxnSpPr>
          <p:spPr>
            <a:xfrm>
              <a:off x="10908699" y="4325470"/>
              <a:ext cx="16529" cy="1505854"/>
            </a:xfrm>
            <a:prstGeom prst="line">
              <a:avLst/>
            </a:prstGeom>
            <a:ln w="28575">
              <a:solidFill>
                <a:schemeClr val="bg2">
                  <a:lumMod val="75000"/>
                </a:schemeClr>
              </a:solidFill>
              <a:headEnd type="none"/>
              <a:tailEnd type="none"/>
            </a:ln>
            <a:effectLst>
              <a:outerShdw blurRad="76200" dist="12700" dir="2700000" sy="-23000" kx="-8004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0750854" y="4281744"/>
              <a:ext cx="1265475" cy="704812"/>
              <a:chOff x="7770095" y="3024066"/>
              <a:chExt cx="930581" cy="518291"/>
            </a:xfrm>
          </p:grpSpPr>
          <p:sp>
            <p:nvSpPr>
              <p:cNvPr id="39" name="Wave 38"/>
              <p:cNvSpPr/>
              <p:nvPr/>
            </p:nvSpPr>
            <p:spPr bwMode="auto">
              <a:xfrm>
                <a:off x="7867842" y="3024066"/>
                <a:ext cx="735088" cy="518291"/>
              </a:xfrm>
              <a:prstGeom prst="wav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111"/>
              <p:cNvSpPr txBox="1"/>
              <p:nvPr/>
            </p:nvSpPr>
            <p:spPr>
              <a:xfrm>
                <a:off x="7770095" y="3172411"/>
                <a:ext cx="930581" cy="221630"/>
              </a:xfrm>
              <a:prstGeom prst="rect">
                <a:avLst/>
              </a:prstGeom>
              <a:noFill/>
            </p:spPr>
            <p:txBody>
              <a:bodyPr wrap="square" lIns="134286" tIns="0" rIns="134286"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4915">
                  <a:lnSpc>
                    <a:spcPct val="90000"/>
                  </a:lnSpc>
                  <a:spcAft>
                    <a:spcPts val="441"/>
                  </a:spcAft>
                </a:pPr>
                <a:r>
                  <a:rPr lang="en-US" sz="1600" dirty="0">
                    <a:solidFill>
                      <a:srgbClr val="FFFFFF"/>
                    </a:solidFill>
                    <a:latin typeface="Segoe UI Semibold" panose="020B0702040204020203" pitchFamily="34" charset="0"/>
                    <a:cs typeface="Segoe UI Semibold" panose="020B0702040204020203" pitchFamily="34" charset="0"/>
                  </a:rPr>
                  <a:t>2015</a:t>
                </a:r>
              </a:p>
            </p:txBody>
          </p:sp>
        </p:grpSp>
      </p:grpSp>
    </p:spTree>
    <p:extLst>
      <p:ext uri="{BB962C8B-B14F-4D97-AF65-F5344CB8AC3E}">
        <p14:creationId xmlns:p14="http://schemas.microsoft.com/office/powerpoint/2010/main" val="1732956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Site Recovery</a:t>
            </a:r>
            <a:endParaRPr lang="en-US" dirty="0"/>
          </a:p>
        </p:txBody>
      </p:sp>
      <p:sp>
        <p:nvSpPr>
          <p:cNvPr id="3" name="Title 1"/>
          <p:cNvSpPr txBox="1">
            <a:spLocks/>
          </p:cNvSpPr>
          <p:nvPr/>
        </p:nvSpPr>
        <p:spPr>
          <a:xfrm>
            <a:off x="587461" y="734416"/>
            <a:ext cx="11617957" cy="1075884"/>
          </a:xfrm>
          <a:prstGeom prst="rect">
            <a:avLst/>
          </a:prstGeom>
        </p:spPr>
        <p:txBody>
          <a:bodyPr vert="horz" wrap="square" lIns="195072" tIns="121920" rIns="195072" bIns="121920"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r>
              <a:rPr lang="en-US" sz="3333" dirty="0" err="1">
                <a:gradFill>
                  <a:gsLst>
                    <a:gs pos="0">
                      <a:schemeClr val="accent1"/>
                    </a:gs>
                    <a:gs pos="100000">
                      <a:schemeClr val="accent1"/>
                    </a:gs>
                  </a:gsLst>
                  <a:lin ang="5400000" scaled="1"/>
                </a:gradFill>
              </a:rPr>
              <a:t>Eine</a:t>
            </a:r>
            <a:r>
              <a:rPr lang="en-US" sz="3333" dirty="0">
                <a:gradFill>
                  <a:gsLst>
                    <a:gs pos="0">
                      <a:schemeClr val="accent1"/>
                    </a:gs>
                    <a:gs pos="100000">
                      <a:schemeClr val="accent1"/>
                    </a:gs>
                  </a:gsLst>
                  <a:lin ang="5400000" scaled="1"/>
                </a:gradFill>
              </a:rPr>
              <a:t> </a:t>
            </a:r>
            <a:r>
              <a:rPr lang="en-US" sz="3333" dirty="0" err="1">
                <a:gradFill>
                  <a:gsLst>
                    <a:gs pos="0">
                      <a:schemeClr val="accent1"/>
                    </a:gs>
                    <a:gs pos="100000">
                      <a:schemeClr val="accent1"/>
                    </a:gs>
                  </a:gsLst>
                  <a:lin ang="5400000" scaled="1"/>
                </a:gradFill>
              </a:rPr>
              <a:t>Lösung</a:t>
            </a:r>
            <a:r>
              <a:rPr lang="en-US" sz="3333" dirty="0">
                <a:gradFill>
                  <a:gsLst>
                    <a:gs pos="0">
                      <a:schemeClr val="accent1"/>
                    </a:gs>
                    <a:gs pos="100000">
                      <a:schemeClr val="accent1"/>
                    </a:gs>
                  </a:gsLst>
                  <a:lin ang="5400000" scaled="1"/>
                </a:gradFill>
              </a:rPr>
              <a:t> </a:t>
            </a:r>
            <a:r>
              <a:rPr lang="en-US" sz="3333" dirty="0" err="1">
                <a:gradFill>
                  <a:gsLst>
                    <a:gs pos="0">
                      <a:schemeClr val="accent1"/>
                    </a:gs>
                    <a:gs pos="100000">
                      <a:schemeClr val="accent1"/>
                    </a:gs>
                  </a:gsLst>
                  <a:lin ang="5400000" scaled="1"/>
                </a:gradFill>
              </a:rPr>
              <a:t>für</a:t>
            </a:r>
            <a:r>
              <a:rPr lang="en-US" sz="3333" dirty="0">
                <a:gradFill>
                  <a:gsLst>
                    <a:gs pos="0">
                      <a:schemeClr val="accent1"/>
                    </a:gs>
                    <a:gs pos="100000">
                      <a:schemeClr val="accent1"/>
                    </a:gs>
                  </a:gsLst>
                  <a:lin ang="5400000" scaled="1"/>
                </a:gradFill>
              </a:rPr>
              <a:t> </a:t>
            </a:r>
            <a:r>
              <a:rPr lang="en-US" sz="3333" dirty="0" err="1">
                <a:gradFill>
                  <a:gsLst>
                    <a:gs pos="0">
                      <a:schemeClr val="accent1"/>
                    </a:gs>
                    <a:gs pos="100000">
                      <a:schemeClr val="accent1"/>
                    </a:gs>
                  </a:gsLst>
                  <a:lin ang="5400000" scaled="1"/>
                </a:gradFill>
              </a:rPr>
              <a:t>unterschiedliche</a:t>
            </a:r>
            <a:r>
              <a:rPr lang="en-US" sz="3333" dirty="0">
                <a:gradFill>
                  <a:gsLst>
                    <a:gs pos="0">
                      <a:schemeClr val="accent1"/>
                    </a:gs>
                    <a:gs pos="100000">
                      <a:schemeClr val="accent1"/>
                    </a:gs>
                  </a:gsLst>
                  <a:lin ang="5400000" scaled="1"/>
                </a:gradFill>
              </a:rPr>
              <a:t> </a:t>
            </a:r>
            <a:r>
              <a:rPr lang="en-US" sz="3333" dirty="0" err="1">
                <a:gradFill>
                  <a:gsLst>
                    <a:gs pos="0">
                      <a:schemeClr val="accent1"/>
                    </a:gs>
                    <a:gs pos="100000">
                      <a:schemeClr val="accent1"/>
                    </a:gs>
                  </a:gsLst>
                  <a:lin ang="5400000" scaled="1"/>
                </a:gradFill>
              </a:rPr>
              <a:t>Infrastrukturen</a:t>
            </a:r>
            <a:endParaRPr lang="en-US" sz="3333" dirty="0">
              <a:gradFill>
                <a:gsLst>
                  <a:gs pos="0">
                    <a:schemeClr val="accent1"/>
                  </a:gs>
                  <a:gs pos="100000">
                    <a:schemeClr val="accent1"/>
                  </a:gs>
                </a:gsLst>
                <a:lin ang="5400000" scaled="1"/>
              </a:gradFill>
            </a:endParaRPr>
          </a:p>
        </p:txBody>
      </p:sp>
      <p:grpSp>
        <p:nvGrpSpPr>
          <p:cNvPr id="132" name="Group 131"/>
          <p:cNvGrpSpPr/>
          <p:nvPr/>
        </p:nvGrpSpPr>
        <p:grpSpPr>
          <a:xfrm>
            <a:off x="923157" y="1678281"/>
            <a:ext cx="3322320" cy="1971040"/>
            <a:chOff x="312420" y="1287780"/>
            <a:chExt cx="2491740" cy="1478280"/>
          </a:xfrm>
        </p:grpSpPr>
        <p:sp>
          <p:nvSpPr>
            <p:cNvPr id="7" name="Rounded Rectangle 6"/>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379048" y="1355800"/>
              <a:ext cx="2349741" cy="1302942"/>
              <a:chOff x="379048" y="1355800"/>
              <a:chExt cx="2349741" cy="1302942"/>
            </a:xfrm>
          </p:grpSpPr>
          <p:sp>
            <p:nvSpPr>
              <p:cNvPr id="66"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400" tIns="0" rIns="0" bIns="210312" numCol="1" anchor="b" anchorCtr="0" compatLnSpc="1">
                <a:prstTxWarp prst="textNoShape">
                  <a:avLst/>
                </a:prstTxWarp>
              </a:bodyPr>
              <a:lstStyle/>
              <a:p>
                <a:endParaRPr lang="en-US" sz="1400" dirty="0">
                  <a:solidFill>
                    <a:srgbClr val="EFEFEF"/>
                  </a:solidFill>
                </a:endParaRPr>
              </a:p>
            </p:txBody>
          </p:sp>
          <p:sp>
            <p:nvSpPr>
              <p:cNvPr id="67"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400" tIns="0" rIns="0" bIns="210312" numCol="1" anchor="b" anchorCtr="0" compatLnSpc="1">
                <a:prstTxWarp prst="textNoShape">
                  <a:avLst/>
                </a:prstTxWarp>
              </a:bodyPr>
              <a:lstStyle/>
              <a:p>
                <a:endParaRPr lang="en-US" sz="1400" dirty="0">
                  <a:solidFill>
                    <a:srgbClr val="EFEFEF"/>
                  </a:solidFill>
                </a:endParaRPr>
              </a:p>
            </p:txBody>
          </p:sp>
          <p:pic>
            <p:nvPicPr>
              <p:cNvPr id="68"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Left-Right Arrow 71"/>
              <p:cNvSpPr/>
              <p:nvPr/>
            </p:nvSpPr>
            <p:spPr bwMode="auto">
              <a:xfrm>
                <a:off x="1056717" y="1767099"/>
                <a:ext cx="992851" cy="141966"/>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706369" y="2353947"/>
                <a:ext cx="1657716" cy="304795"/>
                <a:chOff x="4828977" y="4374498"/>
                <a:chExt cx="1657716" cy="304795"/>
              </a:xfrm>
            </p:grpSpPr>
            <p:sp>
              <p:nvSpPr>
                <p:cNvPr id="74" name="TextBox 73"/>
                <p:cNvSpPr txBox="1"/>
                <p:nvPr/>
              </p:nvSpPr>
              <p:spPr>
                <a:xfrm>
                  <a:off x="5145538" y="4374498"/>
                  <a:ext cx="1341155" cy="304795"/>
                </a:xfrm>
                <a:prstGeom prst="rect">
                  <a:avLst/>
                </a:prstGeom>
                <a:noFill/>
              </p:spPr>
              <p:txBody>
                <a:bodyPr wrap="square" lIns="0" tIns="0" rIns="0" bIns="0" rtlCol="0">
                  <a:spAutoFit/>
                </a:bodyPr>
                <a:lstStyle/>
                <a:p>
                  <a:pPr defTabSz="914340">
                    <a:lnSpc>
                      <a:spcPct val="90000"/>
                    </a:lnSpc>
                  </a:pPr>
                  <a:r>
                    <a:rPr lang="en-US" sz="1467" b="1" spc="-51" dirty="0">
                      <a:solidFill>
                        <a:srgbClr val="505050"/>
                      </a:solidFill>
                    </a:rPr>
                    <a:t>Hyper-V </a:t>
                  </a:r>
                  <a:r>
                    <a:rPr lang="en-US" sz="1467" b="1" spc="-51" dirty="0" err="1" smtClean="0">
                      <a:solidFill>
                        <a:srgbClr val="505050"/>
                      </a:solidFill>
                    </a:rPr>
                    <a:t>zu</a:t>
                  </a:r>
                  <a:r>
                    <a:rPr lang="en-US" sz="1467" b="1" spc="-51" dirty="0" smtClean="0">
                      <a:solidFill>
                        <a:srgbClr val="505050"/>
                      </a:solidFill>
                    </a:rPr>
                    <a:t> </a:t>
                  </a:r>
                  <a:r>
                    <a:rPr lang="en-US" sz="1467" b="1" spc="-51" dirty="0">
                      <a:solidFill>
                        <a:srgbClr val="505050"/>
                      </a:solidFill>
                    </a:rPr>
                    <a:t>Hyper-V</a:t>
                  </a:r>
                  <a:br>
                    <a:rPr lang="en-US" sz="1467" b="1" spc="-51" dirty="0">
                      <a:solidFill>
                        <a:srgbClr val="505050"/>
                      </a:solidFill>
                    </a:rPr>
                  </a:br>
                  <a:r>
                    <a:rPr lang="en-US" sz="1467" b="1" spc="-51" dirty="0">
                      <a:solidFill>
                        <a:srgbClr val="505050"/>
                      </a:solidFill>
                    </a:rPr>
                    <a:t>(on-premises)</a:t>
                  </a:r>
                  <a:endParaRPr lang="en-US" sz="1467" b="1" spc="-51" baseline="-25000" dirty="0">
                    <a:solidFill>
                      <a:srgbClr val="505050"/>
                    </a:solidFill>
                  </a:endParaRPr>
                </a:p>
              </p:txBody>
            </p:sp>
            <p:sp>
              <p:nvSpPr>
                <p:cNvPr id="75" name="Oval 74"/>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b="1" dirty="0">
                      <a:gradFill>
                        <a:gsLst>
                          <a:gs pos="0">
                            <a:srgbClr val="FFFFFF"/>
                          </a:gs>
                          <a:gs pos="100000">
                            <a:srgbClr val="FFFFFF"/>
                          </a:gs>
                        </a:gsLst>
                        <a:lin ang="5400000" scaled="0"/>
                      </a:gradFill>
                      <a:ea typeface="Segoe UI" pitchFamily="34" charset="0"/>
                      <a:cs typeface="Segoe UI" pitchFamily="34" charset="0"/>
                    </a:rPr>
                    <a:t>1</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76" name="TextBox 75"/>
              <p:cNvSpPr txBox="1"/>
              <p:nvPr/>
            </p:nvSpPr>
            <p:spPr>
              <a:xfrm>
                <a:off x="389809" y="2120543"/>
                <a:ext cx="633121" cy="152398"/>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Hyper-V</a:t>
                </a:r>
                <a:endParaRPr lang="en-US" sz="1467" b="1" spc="-51" baseline="-25000" dirty="0">
                  <a:solidFill>
                    <a:srgbClr val="505050"/>
                  </a:solidFill>
                </a:endParaRPr>
              </a:p>
            </p:txBody>
          </p:sp>
          <p:sp>
            <p:nvSpPr>
              <p:cNvPr id="77" name="TextBox 76"/>
              <p:cNvSpPr txBox="1"/>
              <p:nvPr/>
            </p:nvSpPr>
            <p:spPr>
              <a:xfrm>
                <a:off x="2084905" y="2123059"/>
                <a:ext cx="633121" cy="152398"/>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Hyper-V</a:t>
                </a:r>
                <a:endParaRPr lang="en-US" sz="1467" b="1" spc="-51" baseline="-25000" dirty="0">
                  <a:solidFill>
                    <a:srgbClr val="505050"/>
                  </a:solidFill>
                </a:endParaRPr>
              </a:p>
            </p:txBody>
          </p:sp>
          <p:sp>
            <p:nvSpPr>
              <p:cNvPr id="78" name="TextBox 77"/>
              <p:cNvSpPr txBox="1"/>
              <p:nvPr/>
            </p:nvSpPr>
            <p:spPr>
              <a:xfrm>
                <a:off x="1135747" y="1642449"/>
                <a:ext cx="834790" cy="124649"/>
              </a:xfrm>
              <a:prstGeom prst="rect">
                <a:avLst/>
              </a:prstGeom>
              <a:noFill/>
            </p:spPr>
            <p:txBody>
              <a:bodyPr wrap="square" lIns="0" tIns="0" rIns="0" bIns="0" rtlCol="0">
                <a:spAutoFit/>
              </a:bodyPr>
              <a:lstStyle/>
              <a:p>
                <a:pPr algn="ctr" defTabSz="914340">
                  <a:lnSpc>
                    <a:spcPct val="90000"/>
                  </a:lnSpc>
                </a:pPr>
                <a:r>
                  <a:rPr lang="en-US" sz="1200" b="1" spc="-51" dirty="0">
                    <a:solidFill>
                      <a:srgbClr val="505050"/>
                    </a:solidFill>
                  </a:rPr>
                  <a:t>Replication</a:t>
                </a:r>
                <a:endParaRPr lang="en-US" sz="1200" b="1" spc="-51" baseline="-25000" dirty="0">
                  <a:solidFill>
                    <a:srgbClr val="505050"/>
                  </a:solidFill>
                </a:endParaRPr>
              </a:p>
            </p:txBody>
          </p:sp>
        </p:grpSp>
      </p:grpSp>
      <p:grpSp>
        <p:nvGrpSpPr>
          <p:cNvPr id="136" name="Group 135"/>
          <p:cNvGrpSpPr/>
          <p:nvPr/>
        </p:nvGrpSpPr>
        <p:grpSpPr>
          <a:xfrm>
            <a:off x="7838512" y="1679027"/>
            <a:ext cx="3322320" cy="1971040"/>
            <a:chOff x="6200229" y="1287780"/>
            <a:chExt cx="2491740" cy="1478280"/>
          </a:xfrm>
        </p:grpSpPr>
        <p:sp>
          <p:nvSpPr>
            <p:cNvPr id="135" name="Rounded Rectangle 134"/>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7880" tIns="43940" rIns="87880" bIns="43940" numCol="1" anchor="b" anchorCtr="1" compatLnSpc="1">
              <a:prstTxWarp prst="textNoShape">
                <a:avLst/>
              </a:prstTxWarp>
            </a:bodyPr>
            <a:lstStyle/>
            <a:p>
              <a:pPr defTabSz="896194">
                <a:defRPr/>
              </a:pPr>
              <a:endParaRPr lang="en-US" sz="1731" kern="0" dirty="0">
                <a:solidFill>
                  <a:srgbClr val="FFFFFF"/>
                </a:solidFill>
              </a:endParaRPr>
            </a:p>
          </p:txBody>
        </p:sp>
        <p:grpSp>
          <p:nvGrpSpPr>
            <p:cNvPr id="117" name="Group 116"/>
            <p:cNvGrpSpPr/>
            <p:nvPr/>
          </p:nvGrpSpPr>
          <p:grpSpPr>
            <a:xfrm>
              <a:off x="6272007" y="1355800"/>
              <a:ext cx="2334100" cy="1271578"/>
              <a:chOff x="379048" y="1355800"/>
              <a:chExt cx="2334100" cy="1271578"/>
            </a:xfrm>
          </p:grpSpPr>
          <p:sp>
            <p:nvSpPr>
              <p:cNvPr id="118"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400" tIns="0" rIns="0" bIns="210312" numCol="1" anchor="b" anchorCtr="0" compatLnSpc="1">
                <a:prstTxWarp prst="textNoShape">
                  <a:avLst/>
                </a:prstTxWarp>
              </a:bodyPr>
              <a:lstStyle/>
              <a:p>
                <a:endParaRPr lang="en-US" sz="1400" dirty="0">
                  <a:solidFill>
                    <a:srgbClr val="EFEFEF"/>
                  </a:solidFill>
                </a:endParaRPr>
              </a:p>
            </p:txBody>
          </p:sp>
          <p:pic>
            <p:nvPicPr>
              <p:cNvPr id="120"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Left-Right Arrow 123"/>
              <p:cNvSpPr/>
              <p:nvPr/>
            </p:nvSpPr>
            <p:spPr bwMode="auto">
              <a:xfrm>
                <a:off x="1056718" y="1767099"/>
                <a:ext cx="938068" cy="141966"/>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561589" y="2364912"/>
                <a:ext cx="2037861" cy="262466"/>
                <a:chOff x="4684197" y="4385463"/>
                <a:chExt cx="2037861" cy="262466"/>
              </a:xfrm>
            </p:grpSpPr>
            <p:sp>
              <p:nvSpPr>
                <p:cNvPr id="129" name="TextBox 128"/>
                <p:cNvSpPr txBox="1"/>
                <p:nvPr/>
              </p:nvSpPr>
              <p:spPr>
                <a:xfrm>
                  <a:off x="5011521" y="4440521"/>
                  <a:ext cx="1710537" cy="152398"/>
                </a:xfrm>
                <a:prstGeom prst="rect">
                  <a:avLst/>
                </a:prstGeom>
                <a:noFill/>
              </p:spPr>
              <p:txBody>
                <a:bodyPr wrap="square" lIns="0" tIns="0" rIns="0" bIns="0" rtlCol="0">
                  <a:spAutoFit/>
                </a:bodyPr>
                <a:lstStyle/>
                <a:p>
                  <a:pPr defTabSz="914340">
                    <a:lnSpc>
                      <a:spcPct val="90000"/>
                    </a:lnSpc>
                  </a:pPr>
                  <a:r>
                    <a:rPr lang="en-US" sz="1467" b="1" spc="-51" dirty="0">
                      <a:solidFill>
                        <a:srgbClr val="505050"/>
                      </a:solidFill>
                    </a:rPr>
                    <a:t>Hyper-V </a:t>
                  </a:r>
                  <a:r>
                    <a:rPr lang="en-US" sz="1467" b="1" spc="-51" dirty="0" err="1" smtClean="0">
                      <a:solidFill>
                        <a:srgbClr val="505050"/>
                      </a:solidFill>
                    </a:rPr>
                    <a:t>zu</a:t>
                  </a:r>
                  <a:r>
                    <a:rPr lang="en-US" sz="1467" b="1" spc="-51" dirty="0" smtClean="0">
                      <a:solidFill>
                        <a:srgbClr val="505050"/>
                      </a:solidFill>
                    </a:rPr>
                    <a:t> </a:t>
                  </a:r>
                  <a:r>
                    <a:rPr lang="en-US" sz="1467" b="1" spc="-51" dirty="0">
                      <a:solidFill>
                        <a:srgbClr val="505050"/>
                      </a:solidFill>
                    </a:rPr>
                    <a:t>Microsoft Azure</a:t>
                  </a:r>
                  <a:endParaRPr lang="en-US" sz="1467" b="1" spc="-51" baseline="-25000" dirty="0">
                    <a:solidFill>
                      <a:srgbClr val="505050"/>
                    </a:solidFill>
                  </a:endParaRPr>
                </a:p>
              </p:txBody>
            </p:sp>
            <p:sp>
              <p:nvSpPr>
                <p:cNvPr id="130" name="Oval 129"/>
                <p:cNvSpPr/>
                <p:nvPr/>
              </p:nvSpPr>
              <p:spPr bwMode="auto">
                <a:xfrm>
                  <a:off x="468419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b="1" dirty="0">
                      <a:gradFill>
                        <a:gsLst>
                          <a:gs pos="0">
                            <a:srgbClr val="FFFFFF"/>
                          </a:gs>
                          <a:gs pos="100000">
                            <a:srgbClr val="FFFFFF"/>
                          </a:gs>
                        </a:gsLst>
                        <a:lin ang="5400000" scaled="0"/>
                      </a:gradFill>
                      <a:ea typeface="Segoe UI" pitchFamily="34" charset="0"/>
                      <a:cs typeface="Segoe UI" pitchFamily="34" charset="0"/>
                    </a:rPr>
                    <a:t>3</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26" name="TextBox 125"/>
              <p:cNvSpPr txBox="1"/>
              <p:nvPr/>
            </p:nvSpPr>
            <p:spPr>
              <a:xfrm>
                <a:off x="389809" y="2120543"/>
                <a:ext cx="633121" cy="152398"/>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Hyper-V</a:t>
                </a:r>
                <a:endParaRPr lang="en-US" sz="1467" b="1" spc="-51" baseline="-25000" dirty="0">
                  <a:solidFill>
                    <a:srgbClr val="505050"/>
                  </a:solidFill>
                </a:endParaRPr>
              </a:p>
            </p:txBody>
          </p:sp>
          <p:sp>
            <p:nvSpPr>
              <p:cNvPr id="127" name="TextBox 126"/>
              <p:cNvSpPr txBox="1"/>
              <p:nvPr/>
            </p:nvSpPr>
            <p:spPr>
              <a:xfrm>
                <a:off x="2080027" y="2014771"/>
                <a:ext cx="633121" cy="304795"/>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Microsoft</a:t>
                </a:r>
                <a:br>
                  <a:rPr lang="en-US" sz="1467" b="1" spc="-51" dirty="0">
                    <a:solidFill>
                      <a:srgbClr val="505050"/>
                    </a:solidFill>
                  </a:rPr>
                </a:br>
                <a:r>
                  <a:rPr lang="en-US" sz="1467" b="1" spc="-51" dirty="0">
                    <a:solidFill>
                      <a:srgbClr val="505050"/>
                    </a:solidFill>
                  </a:rPr>
                  <a:t>Azure</a:t>
                </a:r>
                <a:endParaRPr lang="en-US" sz="1467" b="1" spc="-51" baseline="-25000" dirty="0">
                  <a:solidFill>
                    <a:srgbClr val="505050"/>
                  </a:solidFill>
                </a:endParaRPr>
              </a:p>
            </p:txBody>
          </p:sp>
          <p:sp>
            <p:nvSpPr>
              <p:cNvPr id="128" name="TextBox 127"/>
              <p:cNvSpPr txBox="1"/>
              <p:nvPr/>
            </p:nvSpPr>
            <p:spPr>
              <a:xfrm>
                <a:off x="1097647" y="1642449"/>
                <a:ext cx="834790" cy="124649"/>
              </a:xfrm>
              <a:prstGeom prst="rect">
                <a:avLst/>
              </a:prstGeom>
              <a:noFill/>
            </p:spPr>
            <p:txBody>
              <a:bodyPr wrap="square" lIns="0" tIns="0" rIns="0" bIns="0" rtlCol="0">
                <a:spAutoFit/>
              </a:bodyPr>
              <a:lstStyle/>
              <a:p>
                <a:pPr algn="ctr" defTabSz="914340">
                  <a:lnSpc>
                    <a:spcPct val="90000"/>
                  </a:lnSpc>
                </a:pPr>
                <a:r>
                  <a:rPr lang="en-US" sz="1200" b="1" spc="-51" dirty="0">
                    <a:solidFill>
                      <a:srgbClr val="505050"/>
                    </a:solidFill>
                  </a:rPr>
                  <a:t>Replication</a:t>
                </a:r>
                <a:endParaRPr lang="en-US" sz="1200" b="1" spc="-51" baseline="-25000" dirty="0">
                  <a:solidFill>
                    <a:srgbClr val="505050"/>
                  </a:solidFill>
                </a:endParaRPr>
              </a:p>
            </p:txBody>
          </p:sp>
        </p:grpSp>
      </p:grpSp>
      <p:grpSp>
        <p:nvGrpSpPr>
          <p:cNvPr id="137" name="Group 136"/>
          <p:cNvGrpSpPr/>
          <p:nvPr/>
        </p:nvGrpSpPr>
        <p:grpSpPr>
          <a:xfrm>
            <a:off x="2577453" y="3768054"/>
            <a:ext cx="3322320" cy="1971040"/>
            <a:chOff x="312420" y="1287780"/>
            <a:chExt cx="2491740" cy="1478280"/>
          </a:xfrm>
        </p:grpSpPr>
        <p:sp>
          <p:nvSpPr>
            <p:cNvPr id="138" name="Rounded Rectangle 137"/>
            <p:cNvSpPr/>
            <p:nvPr/>
          </p:nvSpPr>
          <p:spPr bwMode="auto">
            <a:xfrm>
              <a:off x="312420"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p:cNvGrpSpPr/>
            <p:nvPr/>
          </p:nvGrpSpPr>
          <p:grpSpPr>
            <a:xfrm>
              <a:off x="374569" y="1355800"/>
              <a:ext cx="2354220" cy="1302942"/>
              <a:chOff x="374569" y="1355800"/>
              <a:chExt cx="2354220" cy="1302942"/>
            </a:xfrm>
          </p:grpSpPr>
          <p:sp>
            <p:nvSpPr>
              <p:cNvPr id="14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400" tIns="0" rIns="0" bIns="210312" numCol="1" anchor="b" anchorCtr="0" compatLnSpc="1">
                <a:prstTxWarp prst="textNoShape">
                  <a:avLst/>
                </a:prstTxWarp>
              </a:bodyPr>
              <a:lstStyle/>
              <a:p>
                <a:endParaRPr lang="en-US" sz="1400" dirty="0">
                  <a:solidFill>
                    <a:srgbClr val="EFEFEF"/>
                  </a:solidFill>
                </a:endParaRPr>
              </a:p>
            </p:txBody>
          </p:sp>
          <p:sp>
            <p:nvSpPr>
              <p:cNvPr id="14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400" tIns="0" rIns="0" bIns="210312" numCol="1" anchor="b" anchorCtr="0" compatLnSpc="1">
                <a:prstTxWarp prst="textNoShape">
                  <a:avLst/>
                </a:prstTxWarp>
              </a:bodyPr>
              <a:lstStyle/>
              <a:p>
                <a:endParaRPr lang="en-US" sz="1400" dirty="0">
                  <a:solidFill>
                    <a:srgbClr val="EFEFEF"/>
                  </a:solidFill>
                </a:endParaRPr>
              </a:p>
            </p:txBody>
          </p:sp>
          <p:pic>
            <p:nvPicPr>
              <p:cNvPr id="14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Left-Right Arrow 145"/>
              <p:cNvSpPr/>
              <p:nvPr/>
            </p:nvSpPr>
            <p:spPr bwMode="auto">
              <a:xfrm>
                <a:off x="1056717" y="1767099"/>
                <a:ext cx="992851" cy="141966"/>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p:cNvGrpSpPr/>
              <p:nvPr/>
            </p:nvGrpSpPr>
            <p:grpSpPr>
              <a:xfrm>
                <a:off x="683509" y="2353947"/>
                <a:ext cx="1873685" cy="304795"/>
                <a:chOff x="4806117" y="4374498"/>
                <a:chExt cx="1873685" cy="304795"/>
              </a:xfrm>
            </p:grpSpPr>
            <p:sp>
              <p:nvSpPr>
                <p:cNvPr id="151" name="TextBox 150"/>
                <p:cNvSpPr txBox="1"/>
                <p:nvPr/>
              </p:nvSpPr>
              <p:spPr>
                <a:xfrm>
                  <a:off x="5122678" y="4374498"/>
                  <a:ext cx="1557124" cy="304795"/>
                </a:xfrm>
                <a:prstGeom prst="rect">
                  <a:avLst/>
                </a:prstGeom>
                <a:noFill/>
              </p:spPr>
              <p:txBody>
                <a:bodyPr wrap="square" lIns="0" tIns="0" rIns="0" bIns="0" rtlCol="0">
                  <a:spAutoFit/>
                </a:bodyPr>
                <a:lstStyle/>
                <a:p>
                  <a:pPr defTabSz="914340">
                    <a:lnSpc>
                      <a:spcPct val="90000"/>
                    </a:lnSpc>
                  </a:pPr>
                  <a:r>
                    <a:rPr lang="en-US" sz="1467" b="1" spc="-51" dirty="0">
                      <a:solidFill>
                        <a:srgbClr val="505050"/>
                      </a:solidFill>
                    </a:rPr>
                    <a:t>VMware/Physical </a:t>
                  </a:r>
                  <a:r>
                    <a:rPr lang="en-US" sz="1467" b="1" spc="-51" dirty="0" err="1" smtClean="0">
                      <a:solidFill>
                        <a:srgbClr val="505050"/>
                      </a:solidFill>
                    </a:rPr>
                    <a:t>zu</a:t>
                  </a:r>
                  <a:r>
                    <a:rPr lang="en-US" sz="1467" b="1" spc="-51" dirty="0" smtClean="0">
                      <a:solidFill>
                        <a:srgbClr val="505050"/>
                      </a:solidFill>
                    </a:rPr>
                    <a:t> </a:t>
                  </a:r>
                  <a:r>
                    <a:rPr lang="en-US" sz="1467" b="1" spc="-51" dirty="0">
                      <a:solidFill>
                        <a:srgbClr val="505050"/>
                      </a:solidFill>
                    </a:rPr>
                    <a:t>VMware (on-premises)</a:t>
                  </a:r>
                  <a:endParaRPr lang="en-US" sz="1467" b="1" spc="-51" baseline="-25000" dirty="0">
                    <a:solidFill>
                      <a:srgbClr val="505050"/>
                    </a:solidFill>
                  </a:endParaRPr>
                </a:p>
              </p:txBody>
            </p:sp>
            <p:sp>
              <p:nvSpPr>
                <p:cNvPr id="152" name="Oval 151"/>
                <p:cNvSpPr/>
                <p:nvPr/>
              </p:nvSpPr>
              <p:spPr bwMode="auto">
                <a:xfrm>
                  <a:off x="480611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b="1" dirty="0">
                      <a:gradFill>
                        <a:gsLst>
                          <a:gs pos="0">
                            <a:srgbClr val="FFFFFF"/>
                          </a:gs>
                          <a:gs pos="100000">
                            <a:srgbClr val="FFFFFF"/>
                          </a:gs>
                        </a:gsLst>
                        <a:lin ang="5400000" scaled="0"/>
                      </a:gradFill>
                      <a:ea typeface="Segoe UI" pitchFamily="34" charset="0"/>
                      <a:cs typeface="Segoe UI" pitchFamily="34" charset="0"/>
                    </a:rPr>
                    <a:t>4</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374569" y="2120543"/>
                <a:ext cx="1087495" cy="152398"/>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VMware/Physical</a:t>
                </a:r>
                <a:endParaRPr lang="en-US" sz="1467" b="1" spc="-51" baseline="-25000" dirty="0">
                  <a:solidFill>
                    <a:srgbClr val="505050"/>
                  </a:solidFill>
                </a:endParaRPr>
              </a:p>
            </p:txBody>
          </p:sp>
          <p:sp>
            <p:nvSpPr>
              <p:cNvPr id="149" name="TextBox 148"/>
              <p:cNvSpPr txBox="1"/>
              <p:nvPr/>
            </p:nvSpPr>
            <p:spPr>
              <a:xfrm>
                <a:off x="2084905" y="2123059"/>
                <a:ext cx="633121" cy="152398"/>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VMware</a:t>
                </a:r>
                <a:endParaRPr lang="en-US" sz="1467" b="1" spc="-51" baseline="-25000" dirty="0">
                  <a:solidFill>
                    <a:srgbClr val="505050"/>
                  </a:solidFill>
                </a:endParaRPr>
              </a:p>
            </p:txBody>
          </p:sp>
          <p:sp>
            <p:nvSpPr>
              <p:cNvPr id="150" name="TextBox 149"/>
              <p:cNvSpPr txBox="1"/>
              <p:nvPr/>
            </p:nvSpPr>
            <p:spPr>
              <a:xfrm>
                <a:off x="1135747" y="1642449"/>
                <a:ext cx="834790" cy="124649"/>
              </a:xfrm>
              <a:prstGeom prst="rect">
                <a:avLst/>
              </a:prstGeom>
              <a:noFill/>
            </p:spPr>
            <p:txBody>
              <a:bodyPr wrap="square" lIns="0" tIns="0" rIns="0" bIns="0" rtlCol="0">
                <a:spAutoFit/>
              </a:bodyPr>
              <a:lstStyle/>
              <a:p>
                <a:pPr algn="ctr" defTabSz="914340">
                  <a:lnSpc>
                    <a:spcPct val="90000"/>
                  </a:lnSpc>
                </a:pPr>
                <a:r>
                  <a:rPr lang="en-US" sz="1200" b="1" spc="-51" dirty="0">
                    <a:solidFill>
                      <a:srgbClr val="505050"/>
                    </a:solidFill>
                  </a:rPr>
                  <a:t>Replication</a:t>
                </a:r>
                <a:endParaRPr lang="en-US" sz="1200" b="1" spc="-51" baseline="-25000" dirty="0">
                  <a:solidFill>
                    <a:srgbClr val="505050"/>
                  </a:solidFill>
                </a:endParaRPr>
              </a:p>
            </p:txBody>
          </p:sp>
        </p:grpSp>
      </p:grpSp>
      <p:grpSp>
        <p:nvGrpSpPr>
          <p:cNvPr id="169" name="Group 168"/>
          <p:cNvGrpSpPr/>
          <p:nvPr/>
        </p:nvGrpSpPr>
        <p:grpSpPr>
          <a:xfrm>
            <a:off x="6030153" y="3768053"/>
            <a:ext cx="3322320" cy="1971040"/>
            <a:chOff x="6200229" y="1287780"/>
            <a:chExt cx="2491740" cy="1478280"/>
          </a:xfrm>
        </p:grpSpPr>
        <p:sp>
          <p:nvSpPr>
            <p:cNvPr id="170" name="Rounded Rectangle 169"/>
            <p:cNvSpPr/>
            <p:nvPr/>
          </p:nvSpPr>
          <p:spPr bwMode="auto">
            <a:xfrm>
              <a:off x="6200229"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Freeform 128"/>
            <p:cNvSpPr>
              <a:spLocks noChangeAspect="1"/>
            </p:cNvSpPr>
            <p:nvPr/>
          </p:nvSpPr>
          <p:spPr bwMode="black">
            <a:xfrm>
              <a:off x="7904424" y="1582722"/>
              <a:ext cx="740621" cy="4016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85000"/>
              </a:schemeClr>
            </a:solidFill>
            <a:extLst/>
          </p:spPr>
          <p:txBody>
            <a:bodyPr vert="horz" wrap="square" lIns="87880" tIns="43940" rIns="87880" bIns="43940" numCol="1" anchor="b" anchorCtr="1" compatLnSpc="1">
              <a:prstTxWarp prst="textNoShape">
                <a:avLst/>
              </a:prstTxWarp>
            </a:bodyPr>
            <a:lstStyle/>
            <a:p>
              <a:pPr defTabSz="896194">
                <a:defRPr/>
              </a:pPr>
              <a:endParaRPr lang="en-US" sz="1731" kern="0" dirty="0">
                <a:solidFill>
                  <a:srgbClr val="FFFFFF"/>
                </a:solidFill>
              </a:endParaRPr>
            </a:p>
          </p:txBody>
        </p:sp>
        <p:grpSp>
          <p:nvGrpSpPr>
            <p:cNvPr id="172" name="Group 171"/>
            <p:cNvGrpSpPr/>
            <p:nvPr/>
          </p:nvGrpSpPr>
          <p:grpSpPr>
            <a:xfrm>
              <a:off x="6256029" y="1355800"/>
              <a:ext cx="2350078" cy="1308005"/>
              <a:chOff x="363070" y="1355800"/>
              <a:chExt cx="2350078" cy="1308005"/>
            </a:xfrm>
          </p:grpSpPr>
          <p:sp>
            <p:nvSpPr>
              <p:cNvPr id="173"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400" tIns="0" rIns="0" bIns="210312" numCol="1" anchor="b" anchorCtr="0" compatLnSpc="1">
                <a:prstTxWarp prst="textNoShape">
                  <a:avLst/>
                </a:prstTxWarp>
              </a:bodyPr>
              <a:lstStyle/>
              <a:p>
                <a:endParaRPr lang="en-US" sz="1400" dirty="0">
                  <a:solidFill>
                    <a:srgbClr val="EFEFEF"/>
                  </a:solidFill>
                </a:endParaRPr>
              </a:p>
            </p:txBody>
          </p:sp>
          <p:pic>
            <p:nvPicPr>
              <p:cNvPr id="17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11109" y="1473163"/>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7"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81775" y="147085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Left-Right Arrow 177"/>
              <p:cNvSpPr/>
              <p:nvPr/>
            </p:nvSpPr>
            <p:spPr bwMode="auto">
              <a:xfrm>
                <a:off x="1056718" y="1767099"/>
                <a:ext cx="938068" cy="141966"/>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9" name="Group 178"/>
              <p:cNvGrpSpPr/>
              <p:nvPr/>
            </p:nvGrpSpPr>
            <p:grpSpPr>
              <a:xfrm>
                <a:off x="561589" y="2359010"/>
                <a:ext cx="2037861" cy="304795"/>
                <a:chOff x="4684197" y="4379561"/>
                <a:chExt cx="2037861" cy="304795"/>
              </a:xfrm>
            </p:grpSpPr>
            <p:sp>
              <p:nvSpPr>
                <p:cNvPr id="183" name="TextBox 182"/>
                <p:cNvSpPr txBox="1"/>
                <p:nvPr/>
              </p:nvSpPr>
              <p:spPr>
                <a:xfrm>
                  <a:off x="5011521" y="4379561"/>
                  <a:ext cx="1710537" cy="304795"/>
                </a:xfrm>
                <a:prstGeom prst="rect">
                  <a:avLst/>
                </a:prstGeom>
                <a:noFill/>
              </p:spPr>
              <p:txBody>
                <a:bodyPr wrap="square" lIns="0" tIns="0" rIns="0" bIns="0" rtlCol="0">
                  <a:spAutoFit/>
                </a:bodyPr>
                <a:lstStyle/>
                <a:p>
                  <a:pPr defTabSz="914340">
                    <a:lnSpc>
                      <a:spcPct val="90000"/>
                    </a:lnSpc>
                  </a:pPr>
                  <a:r>
                    <a:rPr lang="en-US" sz="1467" b="1" spc="-51" dirty="0">
                      <a:solidFill>
                        <a:srgbClr val="505050"/>
                      </a:solidFill>
                    </a:rPr>
                    <a:t>VMware/Physical </a:t>
                  </a:r>
                  <a:r>
                    <a:rPr lang="en-US" sz="1467" b="1" spc="-51" dirty="0" err="1" smtClean="0">
                      <a:solidFill>
                        <a:srgbClr val="505050"/>
                      </a:solidFill>
                    </a:rPr>
                    <a:t>zu</a:t>
                  </a:r>
                  <a:r>
                    <a:rPr lang="en-US" sz="1467" b="1" spc="-51" dirty="0" smtClean="0">
                      <a:solidFill>
                        <a:srgbClr val="505050"/>
                      </a:solidFill>
                    </a:rPr>
                    <a:t> </a:t>
                  </a:r>
                  <a:r>
                    <a:rPr lang="en-US" sz="1467" b="1" spc="-51" dirty="0">
                      <a:solidFill>
                        <a:srgbClr val="505050"/>
                      </a:solidFill>
                    </a:rPr>
                    <a:t>Microsoft Azure</a:t>
                  </a:r>
                  <a:endParaRPr lang="en-US" sz="1467" b="1" spc="-51" baseline="-25000" dirty="0">
                    <a:solidFill>
                      <a:srgbClr val="505050"/>
                    </a:solidFill>
                  </a:endParaRPr>
                </a:p>
              </p:txBody>
            </p:sp>
            <p:sp>
              <p:nvSpPr>
                <p:cNvPr id="184" name="Oval 183"/>
                <p:cNvSpPr/>
                <p:nvPr/>
              </p:nvSpPr>
              <p:spPr bwMode="auto">
                <a:xfrm>
                  <a:off x="468419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b="1" dirty="0">
                      <a:gradFill>
                        <a:gsLst>
                          <a:gs pos="0">
                            <a:srgbClr val="FFFFFF"/>
                          </a:gs>
                          <a:gs pos="100000">
                            <a:srgbClr val="FFFFFF"/>
                          </a:gs>
                        </a:gsLst>
                        <a:lin ang="5400000" scaled="0"/>
                      </a:gradFill>
                      <a:ea typeface="Segoe UI" pitchFamily="34" charset="0"/>
                      <a:cs typeface="Segoe UI" pitchFamily="34" charset="0"/>
                    </a:rPr>
                    <a:t>5</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0" name="TextBox 179"/>
              <p:cNvSpPr txBox="1"/>
              <p:nvPr/>
            </p:nvSpPr>
            <p:spPr>
              <a:xfrm>
                <a:off x="363070" y="2120543"/>
                <a:ext cx="1110643" cy="152398"/>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VMware/Physical</a:t>
                </a:r>
                <a:endParaRPr lang="en-US" sz="1467" b="1" spc="-51" baseline="-25000" dirty="0">
                  <a:solidFill>
                    <a:srgbClr val="505050"/>
                  </a:solidFill>
                </a:endParaRPr>
              </a:p>
            </p:txBody>
          </p:sp>
          <p:sp>
            <p:nvSpPr>
              <p:cNvPr id="181" name="TextBox 180"/>
              <p:cNvSpPr txBox="1"/>
              <p:nvPr/>
            </p:nvSpPr>
            <p:spPr>
              <a:xfrm>
                <a:off x="2080027" y="2014771"/>
                <a:ext cx="633121" cy="304795"/>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Microsoft</a:t>
                </a:r>
                <a:br>
                  <a:rPr lang="en-US" sz="1467" b="1" spc="-51" dirty="0">
                    <a:solidFill>
                      <a:srgbClr val="505050"/>
                    </a:solidFill>
                  </a:rPr>
                </a:br>
                <a:r>
                  <a:rPr lang="en-US" sz="1467" b="1" spc="-51" dirty="0">
                    <a:solidFill>
                      <a:srgbClr val="505050"/>
                    </a:solidFill>
                  </a:rPr>
                  <a:t>Azure</a:t>
                </a:r>
                <a:endParaRPr lang="en-US" sz="1467" b="1" spc="-51" baseline="-25000" dirty="0">
                  <a:solidFill>
                    <a:srgbClr val="505050"/>
                  </a:solidFill>
                </a:endParaRPr>
              </a:p>
            </p:txBody>
          </p:sp>
          <p:sp>
            <p:nvSpPr>
              <p:cNvPr id="182" name="TextBox 181"/>
              <p:cNvSpPr txBox="1"/>
              <p:nvPr/>
            </p:nvSpPr>
            <p:spPr>
              <a:xfrm>
                <a:off x="1097647" y="1642449"/>
                <a:ext cx="834790" cy="124649"/>
              </a:xfrm>
              <a:prstGeom prst="rect">
                <a:avLst/>
              </a:prstGeom>
              <a:noFill/>
            </p:spPr>
            <p:txBody>
              <a:bodyPr wrap="square" lIns="0" tIns="0" rIns="0" bIns="0" rtlCol="0">
                <a:spAutoFit/>
              </a:bodyPr>
              <a:lstStyle/>
              <a:p>
                <a:pPr algn="ctr" defTabSz="914340">
                  <a:lnSpc>
                    <a:spcPct val="90000"/>
                  </a:lnSpc>
                </a:pPr>
                <a:r>
                  <a:rPr lang="en-US" sz="1200" b="1" spc="-51" dirty="0">
                    <a:solidFill>
                      <a:srgbClr val="505050"/>
                    </a:solidFill>
                  </a:rPr>
                  <a:t>Replication</a:t>
                </a:r>
                <a:endParaRPr lang="en-US" sz="1200" b="1" spc="-51" baseline="-25000" dirty="0">
                  <a:solidFill>
                    <a:srgbClr val="505050"/>
                  </a:solidFill>
                </a:endParaRPr>
              </a:p>
            </p:txBody>
          </p:sp>
        </p:grpSp>
      </p:grpSp>
      <p:grpSp>
        <p:nvGrpSpPr>
          <p:cNvPr id="5" name="Group 4"/>
          <p:cNvGrpSpPr/>
          <p:nvPr/>
        </p:nvGrpSpPr>
        <p:grpSpPr>
          <a:xfrm>
            <a:off x="4380835" y="1674321"/>
            <a:ext cx="3322320" cy="1971040"/>
            <a:chOff x="3285626" y="1318260"/>
            <a:chExt cx="2491740" cy="1478280"/>
          </a:xfrm>
        </p:grpSpPr>
        <p:grpSp>
          <p:nvGrpSpPr>
            <p:cNvPr id="134" name="Group 133"/>
            <p:cNvGrpSpPr/>
            <p:nvPr/>
          </p:nvGrpSpPr>
          <p:grpSpPr>
            <a:xfrm>
              <a:off x="3285626" y="1318260"/>
              <a:ext cx="2491740" cy="1478280"/>
              <a:chOff x="3172551" y="1287780"/>
              <a:chExt cx="2491740" cy="1478280"/>
            </a:xfrm>
          </p:grpSpPr>
          <p:sp>
            <p:nvSpPr>
              <p:cNvPr id="133" name="Rounded Rectangle 132"/>
              <p:cNvSpPr/>
              <p:nvPr/>
            </p:nvSpPr>
            <p:spPr bwMode="auto">
              <a:xfrm>
                <a:off x="3172551" y="1287780"/>
                <a:ext cx="2491740" cy="1478280"/>
              </a:xfrm>
              <a:prstGeom prst="roundRect">
                <a:avLst>
                  <a:gd name="adj" fmla="val 709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3237005" y="1355800"/>
                <a:ext cx="2349741" cy="1302942"/>
                <a:chOff x="3340968" y="1355800"/>
                <a:chExt cx="2349741" cy="1302942"/>
              </a:xfrm>
            </p:grpSpPr>
            <p:grpSp>
              <p:nvGrpSpPr>
                <p:cNvPr id="79" name="Group 78"/>
                <p:cNvGrpSpPr/>
                <p:nvPr/>
              </p:nvGrpSpPr>
              <p:grpSpPr>
                <a:xfrm>
                  <a:off x="3340968" y="1355800"/>
                  <a:ext cx="2349741" cy="1302942"/>
                  <a:chOff x="379048" y="1355800"/>
                  <a:chExt cx="2349741" cy="1302942"/>
                </a:xfrm>
              </p:grpSpPr>
              <p:sp>
                <p:nvSpPr>
                  <p:cNvPr id="80" name="Freeform 207"/>
                  <p:cNvSpPr>
                    <a:spLocks noEditPoints="1"/>
                  </p:cNvSpPr>
                  <p:nvPr/>
                </p:nvSpPr>
                <p:spPr bwMode="gray">
                  <a:xfrm>
                    <a:off x="379048" y="1582722"/>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400" tIns="0" rIns="0" bIns="210312" numCol="1" anchor="b" anchorCtr="0" compatLnSpc="1">
                    <a:prstTxWarp prst="textNoShape">
                      <a:avLst/>
                    </a:prstTxWarp>
                  </a:bodyPr>
                  <a:lstStyle/>
                  <a:p>
                    <a:endParaRPr lang="en-US" sz="1400" dirty="0">
                      <a:solidFill>
                        <a:srgbClr val="EFEFEF"/>
                      </a:solidFill>
                    </a:endParaRPr>
                  </a:p>
                </p:txBody>
              </p:sp>
              <p:sp>
                <p:nvSpPr>
                  <p:cNvPr id="81" name="Freeform 207"/>
                  <p:cNvSpPr>
                    <a:spLocks noEditPoints="1"/>
                  </p:cNvSpPr>
                  <p:nvPr/>
                </p:nvSpPr>
                <p:spPr bwMode="gray">
                  <a:xfrm>
                    <a:off x="2074144" y="1583285"/>
                    <a:ext cx="654645" cy="50212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2"/>
                  </a:solidFill>
                  <a:ln>
                    <a:noFill/>
                  </a:ln>
                  <a:extLst/>
                </p:spPr>
                <p:txBody>
                  <a:bodyPr vert="horz" wrap="square" lIns="914400" tIns="0" rIns="0" bIns="210312" numCol="1" anchor="b" anchorCtr="0" compatLnSpc="1">
                    <a:prstTxWarp prst="textNoShape">
                      <a:avLst/>
                    </a:prstTxWarp>
                  </a:bodyPr>
                  <a:lstStyle/>
                  <a:p>
                    <a:endParaRPr lang="en-US" sz="1400" dirty="0">
                      <a:solidFill>
                        <a:srgbClr val="EFEFEF"/>
                      </a:solidFill>
                    </a:endParaRPr>
                  </a:p>
                </p:txBody>
              </p:sp>
              <p:pic>
                <p:nvPicPr>
                  <p:cNvPr id="82"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519376"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638725"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190672" y="1355800"/>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194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auto">
                  <a:xfrm>
                    <a:off x="2310021" y="1431081"/>
                    <a:ext cx="285479" cy="47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86"/>
                  <p:cNvGrpSpPr/>
                  <p:nvPr/>
                </p:nvGrpSpPr>
                <p:grpSpPr>
                  <a:xfrm>
                    <a:off x="706369" y="2353947"/>
                    <a:ext cx="1657716" cy="304795"/>
                    <a:chOff x="4828977" y="4374498"/>
                    <a:chExt cx="1657716" cy="304795"/>
                  </a:xfrm>
                </p:grpSpPr>
                <p:sp>
                  <p:nvSpPr>
                    <p:cNvPr id="91" name="TextBox 90"/>
                    <p:cNvSpPr txBox="1"/>
                    <p:nvPr/>
                  </p:nvSpPr>
                  <p:spPr>
                    <a:xfrm>
                      <a:off x="5145538" y="4374498"/>
                      <a:ext cx="1341155" cy="304795"/>
                    </a:xfrm>
                    <a:prstGeom prst="rect">
                      <a:avLst/>
                    </a:prstGeom>
                    <a:noFill/>
                  </p:spPr>
                  <p:txBody>
                    <a:bodyPr wrap="square" lIns="0" tIns="0" rIns="0" bIns="0" rtlCol="0">
                      <a:spAutoFit/>
                    </a:bodyPr>
                    <a:lstStyle/>
                    <a:p>
                      <a:pPr defTabSz="914340">
                        <a:lnSpc>
                          <a:spcPct val="90000"/>
                        </a:lnSpc>
                      </a:pPr>
                      <a:r>
                        <a:rPr lang="en-US" sz="1467" b="1" spc="-51" dirty="0">
                          <a:solidFill>
                            <a:srgbClr val="505050"/>
                          </a:solidFill>
                        </a:rPr>
                        <a:t>Hyper-V </a:t>
                      </a:r>
                      <a:r>
                        <a:rPr lang="en-US" sz="1467" b="1" spc="-51" dirty="0" err="1" smtClean="0">
                          <a:solidFill>
                            <a:srgbClr val="505050"/>
                          </a:solidFill>
                        </a:rPr>
                        <a:t>zu</a:t>
                      </a:r>
                      <a:r>
                        <a:rPr lang="en-US" sz="1467" b="1" spc="-51" dirty="0" smtClean="0">
                          <a:solidFill>
                            <a:srgbClr val="505050"/>
                          </a:solidFill>
                        </a:rPr>
                        <a:t> Hyper-V</a:t>
                      </a:r>
                      <a:r>
                        <a:rPr lang="en-US" sz="1467" b="1" spc="-51" dirty="0">
                          <a:solidFill>
                            <a:srgbClr val="505050"/>
                          </a:solidFill>
                        </a:rPr>
                        <a:t/>
                      </a:r>
                      <a:br>
                        <a:rPr lang="en-US" sz="1467" b="1" spc="-51" dirty="0">
                          <a:solidFill>
                            <a:srgbClr val="505050"/>
                          </a:solidFill>
                        </a:rPr>
                      </a:br>
                      <a:r>
                        <a:rPr lang="en-US" sz="1467" b="1" spc="-51" dirty="0">
                          <a:solidFill>
                            <a:srgbClr val="505050"/>
                          </a:solidFill>
                        </a:rPr>
                        <a:t>(on-premises</a:t>
                      </a:r>
                      <a:r>
                        <a:rPr lang="en-US" sz="1467" b="1" spc="-51" dirty="0" smtClean="0">
                          <a:solidFill>
                            <a:srgbClr val="505050"/>
                          </a:solidFill>
                        </a:rPr>
                        <a:t>) via SAN</a:t>
                      </a:r>
                      <a:endParaRPr lang="en-US" sz="1467" b="1" spc="-51" baseline="-25000" dirty="0">
                        <a:solidFill>
                          <a:srgbClr val="505050"/>
                        </a:solidFill>
                      </a:endParaRPr>
                    </a:p>
                  </p:txBody>
                </p:sp>
                <p:sp>
                  <p:nvSpPr>
                    <p:cNvPr id="92" name="Oval 91"/>
                    <p:cNvSpPr/>
                    <p:nvPr/>
                  </p:nvSpPr>
                  <p:spPr bwMode="auto">
                    <a:xfrm>
                      <a:off x="4828977" y="4385463"/>
                      <a:ext cx="262466" cy="262466"/>
                    </a:xfrm>
                    <a:prstGeom prst="ellipse">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b="1" dirty="0">
                          <a:gradFill>
                            <a:gsLst>
                              <a:gs pos="0">
                                <a:srgbClr val="FFFFFF"/>
                              </a:gs>
                              <a:gs pos="100000">
                                <a:srgbClr val="FFFFFF"/>
                              </a:gs>
                            </a:gsLst>
                            <a:lin ang="5400000" scaled="0"/>
                          </a:gradFill>
                          <a:ea typeface="Segoe UI" pitchFamily="34" charset="0"/>
                          <a:cs typeface="Segoe UI" pitchFamily="34" charset="0"/>
                        </a:rPr>
                        <a:t>2</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389809" y="2120543"/>
                    <a:ext cx="633121" cy="152398"/>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Hyper-V</a:t>
                    </a:r>
                    <a:endParaRPr lang="en-US" sz="1467" b="1" spc="-51" baseline="-25000" dirty="0">
                      <a:solidFill>
                        <a:srgbClr val="505050"/>
                      </a:solidFill>
                    </a:endParaRPr>
                  </a:p>
                </p:txBody>
              </p:sp>
              <p:sp>
                <p:nvSpPr>
                  <p:cNvPr id="89" name="TextBox 88"/>
                  <p:cNvSpPr txBox="1"/>
                  <p:nvPr/>
                </p:nvSpPr>
                <p:spPr>
                  <a:xfrm>
                    <a:off x="2084905" y="2123059"/>
                    <a:ext cx="633121" cy="152398"/>
                  </a:xfrm>
                  <a:prstGeom prst="rect">
                    <a:avLst/>
                  </a:prstGeom>
                  <a:noFill/>
                </p:spPr>
                <p:txBody>
                  <a:bodyPr wrap="square" lIns="0" tIns="0" rIns="0" bIns="0" rtlCol="0">
                    <a:spAutoFit/>
                  </a:bodyPr>
                  <a:lstStyle/>
                  <a:p>
                    <a:pPr algn="ctr" defTabSz="914340">
                      <a:lnSpc>
                        <a:spcPct val="90000"/>
                      </a:lnSpc>
                    </a:pPr>
                    <a:r>
                      <a:rPr lang="en-US" sz="1467" b="1" spc="-51" dirty="0">
                        <a:solidFill>
                          <a:srgbClr val="505050"/>
                        </a:solidFill>
                      </a:rPr>
                      <a:t>Hyper-V</a:t>
                    </a:r>
                    <a:endParaRPr lang="en-US" sz="1467" b="1" spc="-51" baseline="-25000" dirty="0">
                      <a:solidFill>
                        <a:srgbClr val="505050"/>
                      </a:solidFill>
                    </a:endParaRPr>
                  </a:p>
                </p:txBody>
              </p:sp>
            </p:grpSp>
            <p:pic>
              <p:nvPicPr>
                <p:cNvPr id="95" name="Hyper-V logo"/>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911517" y="1418529"/>
                  <a:ext cx="266746" cy="283043"/>
                </a:xfrm>
                <a:prstGeom prst="rect">
                  <a:avLst/>
                </a:prstGeom>
                <a:noFill/>
                <a:ln>
                  <a:noFill/>
                </a:ln>
              </p:spPr>
            </p:pic>
            <p:pic>
              <p:nvPicPr>
                <p:cNvPr id="97" name="Hyper-V logo"/>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4867385" y="1426800"/>
                  <a:ext cx="266746" cy="283043"/>
                </a:xfrm>
                <a:prstGeom prst="rect">
                  <a:avLst/>
                </a:prstGeom>
                <a:noFill/>
                <a:ln>
                  <a:noFill/>
                </a:ln>
              </p:spPr>
            </p:pic>
            <p:sp>
              <p:nvSpPr>
                <p:cNvPr id="98" name="Left-Right Arrow 97"/>
                <p:cNvSpPr/>
                <p:nvPr/>
              </p:nvSpPr>
              <p:spPr bwMode="auto">
                <a:xfrm>
                  <a:off x="4191612" y="1521923"/>
                  <a:ext cx="661222" cy="146304"/>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86" fontAlgn="base">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4100978" y="1404816"/>
                  <a:ext cx="834790" cy="124649"/>
                </a:xfrm>
                <a:prstGeom prst="rect">
                  <a:avLst/>
                </a:prstGeom>
                <a:noFill/>
              </p:spPr>
              <p:txBody>
                <a:bodyPr wrap="square" lIns="0" tIns="0" rIns="0" bIns="0" rtlCol="0">
                  <a:spAutoFit/>
                </a:bodyPr>
                <a:lstStyle/>
                <a:p>
                  <a:pPr algn="ctr" defTabSz="914340">
                    <a:lnSpc>
                      <a:spcPct val="90000"/>
                    </a:lnSpc>
                  </a:pPr>
                  <a:r>
                    <a:rPr lang="en-US" sz="1200" b="1" spc="-51" dirty="0">
                      <a:solidFill>
                        <a:srgbClr val="505050"/>
                      </a:solidFill>
                    </a:rPr>
                    <a:t>Replication</a:t>
                  </a:r>
                  <a:endParaRPr lang="en-US" sz="1200" b="1" spc="-51" baseline="-25000" dirty="0">
                    <a:solidFill>
                      <a:srgbClr val="505050"/>
                    </a:solidFill>
                  </a:endParaRPr>
                </a:p>
              </p:txBody>
            </p:sp>
          </p:grpSp>
        </p:grpSp>
        <p:sp>
          <p:nvSpPr>
            <p:cNvPr id="90" name="TextBox 89"/>
            <p:cNvSpPr txBox="1"/>
            <p:nvPr/>
          </p:nvSpPr>
          <p:spPr>
            <a:xfrm>
              <a:off x="4027130" y="1766003"/>
              <a:ext cx="268512" cy="124649"/>
            </a:xfrm>
            <a:prstGeom prst="rect">
              <a:avLst/>
            </a:prstGeom>
            <a:noFill/>
          </p:spPr>
          <p:txBody>
            <a:bodyPr wrap="square" lIns="0" tIns="0" rIns="0" bIns="0" rtlCol="0">
              <a:spAutoFit/>
            </a:bodyPr>
            <a:lstStyle/>
            <a:p>
              <a:pPr algn="ctr" defTabSz="914340">
                <a:lnSpc>
                  <a:spcPct val="90000"/>
                </a:lnSpc>
              </a:pPr>
              <a:r>
                <a:rPr lang="en-US" sz="1200" b="1" spc="-51" dirty="0">
                  <a:solidFill>
                    <a:srgbClr val="505050"/>
                  </a:solidFill>
                </a:rPr>
                <a:t>SAN</a:t>
              </a:r>
              <a:endParaRPr lang="en-US" sz="1200" b="1" spc="-51" baseline="-25000" dirty="0">
                <a:solidFill>
                  <a:srgbClr val="505050"/>
                </a:solidFill>
              </a:endParaRPr>
            </a:p>
          </p:txBody>
        </p:sp>
        <p:sp>
          <p:nvSpPr>
            <p:cNvPr id="93" name="TextBox 92"/>
            <p:cNvSpPr txBox="1"/>
            <p:nvPr/>
          </p:nvSpPr>
          <p:spPr>
            <a:xfrm>
              <a:off x="4726959" y="1767295"/>
              <a:ext cx="268512" cy="124649"/>
            </a:xfrm>
            <a:prstGeom prst="rect">
              <a:avLst/>
            </a:prstGeom>
            <a:noFill/>
          </p:spPr>
          <p:txBody>
            <a:bodyPr wrap="square" lIns="0" tIns="0" rIns="0" bIns="0" rtlCol="0">
              <a:spAutoFit/>
            </a:bodyPr>
            <a:lstStyle/>
            <a:p>
              <a:pPr algn="ctr" defTabSz="914340">
                <a:lnSpc>
                  <a:spcPct val="90000"/>
                </a:lnSpc>
              </a:pPr>
              <a:r>
                <a:rPr lang="en-US" sz="1200" b="1" spc="-51" dirty="0">
                  <a:solidFill>
                    <a:srgbClr val="505050"/>
                  </a:solidFill>
                </a:rPr>
                <a:t>SAN</a:t>
              </a:r>
              <a:endParaRPr lang="en-US" sz="1200" b="1" spc="-51" baseline="-25000" dirty="0">
                <a:solidFill>
                  <a:srgbClr val="505050"/>
                </a:solidFill>
              </a:endParaRPr>
            </a:p>
          </p:txBody>
        </p:sp>
      </p:grpSp>
    </p:spTree>
    <p:extLst>
      <p:ext uri="{BB962C8B-B14F-4D97-AF65-F5344CB8AC3E}">
        <p14:creationId xmlns:p14="http://schemas.microsoft.com/office/powerpoint/2010/main" val="2602242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500"/>
                                        <p:tgtEl>
                                          <p:spTgt spid="1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fade">
                                      <p:cBhvr>
                                        <p:cTn id="27"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Demo: Azure Site </a:t>
            </a:r>
            <a:r>
              <a:rPr lang="de-DE" dirty="0" err="1" smtClean="0"/>
              <a:t>Recovery</a:t>
            </a:r>
            <a:endParaRPr lang="de-DE" dirty="0"/>
          </a:p>
        </p:txBody>
      </p:sp>
      <p:sp>
        <p:nvSpPr>
          <p:cNvPr id="3" name="Title 1"/>
          <p:cNvSpPr txBox="1">
            <a:spLocks/>
          </p:cNvSpPr>
          <p:nvPr/>
        </p:nvSpPr>
        <p:spPr>
          <a:xfrm>
            <a:off x="19947" y="-1028054"/>
            <a:ext cx="11616309" cy="1075732"/>
          </a:xfrm>
          <a:prstGeom prst="rect">
            <a:avLst/>
          </a:prstGeom>
        </p:spPr>
        <p:txBody>
          <a:bodyPr vert="horz" wrap="square" lIns="195044" tIns="121903" rIns="195044" bIns="121903"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endParaRPr sz="3200" dirty="0">
              <a:solidFill>
                <a:srgbClr val="505050"/>
              </a:solidFill>
            </a:endParaRPr>
          </a:p>
        </p:txBody>
      </p:sp>
      <p:grpSp>
        <p:nvGrpSpPr>
          <p:cNvPr id="61" name="Group 60"/>
          <p:cNvGrpSpPr/>
          <p:nvPr/>
        </p:nvGrpSpPr>
        <p:grpSpPr>
          <a:xfrm>
            <a:off x="3732415" y="1767141"/>
            <a:ext cx="3690849" cy="3843950"/>
            <a:chOff x="243857" y="1908027"/>
            <a:chExt cx="3528406" cy="3977807"/>
          </a:xfrm>
        </p:grpSpPr>
        <p:sp>
          <p:nvSpPr>
            <p:cNvPr id="62" name="Freeform 61"/>
            <p:cNvSpPr>
              <a:spLocks/>
            </p:cNvSpPr>
            <p:nvPr/>
          </p:nvSpPr>
          <p:spPr bwMode="auto">
            <a:xfrm>
              <a:off x="691376" y="4902386"/>
              <a:ext cx="1128583" cy="954867"/>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505050"/>
                </a:solidFill>
              </a:endParaRPr>
            </a:p>
          </p:txBody>
        </p:sp>
        <p:sp>
          <p:nvSpPr>
            <p:cNvPr id="63" name="Rectangle 62"/>
            <p:cNvSpPr>
              <a:spLocks noChangeArrowheads="1"/>
            </p:cNvSpPr>
            <p:nvPr/>
          </p:nvSpPr>
          <p:spPr bwMode="auto">
            <a:xfrm>
              <a:off x="2501896" y="5084384"/>
              <a:ext cx="670304" cy="767789"/>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64" name="Rectangle 63"/>
            <p:cNvSpPr>
              <a:spLocks noChangeArrowheads="1"/>
            </p:cNvSpPr>
            <p:nvPr/>
          </p:nvSpPr>
          <p:spPr bwMode="auto">
            <a:xfrm>
              <a:off x="2019028" y="4772223"/>
              <a:ext cx="831599" cy="1079950"/>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22" name="Left-Right Arrow 121"/>
            <p:cNvSpPr/>
            <p:nvPr/>
          </p:nvSpPr>
          <p:spPr bwMode="auto">
            <a:xfrm rot="16200000">
              <a:off x="1723461" y="3611968"/>
              <a:ext cx="591132" cy="320893"/>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286" tIns="107430" rIns="134286" bIns="107430" numCol="1" spcCol="0" rtlCol="0" fromWordArt="0" anchor="t"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684692" fontAlgn="base">
                <a:lnSpc>
                  <a:spcPct val="90000"/>
                </a:lnSpc>
                <a:spcBef>
                  <a:spcPct val="0"/>
                </a:spcBef>
                <a:spcAft>
                  <a:spcPct val="0"/>
                </a:spcAft>
              </a:pPr>
              <a:endParaRPr lang="en-US" sz="1765" u="sng" dirty="0">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3"/>
            <p:cNvSpPr txBox="1"/>
            <p:nvPr/>
          </p:nvSpPr>
          <p:spPr>
            <a:xfrm>
              <a:off x="610169" y="3634329"/>
              <a:ext cx="1526583" cy="310808"/>
            </a:xfrm>
            <a:prstGeom prst="rect">
              <a:avLst/>
            </a:prstGeom>
            <a:noFill/>
          </p:spPr>
          <p:txBody>
            <a:bodyPr wrap="square" lIns="134286" tIns="0" rIns="134286"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4915">
                <a:lnSpc>
                  <a:spcPct val="90000"/>
                </a:lnSpc>
                <a:spcAft>
                  <a:spcPts val="441"/>
                </a:spcAft>
              </a:pPr>
              <a:r>
                <a:rPr lang="de-DE" sz="825" u="sng" dirty="0">
                  <a:solidFill>
                    <a:srgbClr val="505050"/>
                  </a:solidFill>
                </a:rPr>
                <a:t>Orchestriert</a:t>
              </a:r>
              <a:br>
                <a:rPr lang="de-DE" sz="825" u="sng" dirty="0">
                  <a:solidFill>
                    <a:srgbClr val="505050"/>
                  </a:solidFill>
                </a:rPr>
              </a:br>
              <a:r>
                <a:rPr lang="de-DE" sz="825" u="sng" dirty="0">
                  <a:solidFill>
                    <a:srgbClr val="505050"/>
                  </a:solidFill>
                </a:rPr>
                <a:t>und repliziert</a:t>
              </a:r>
            </a:p>
          </p:txBody>
        </p:sp>
        <p:grpSp>
          <p:nvGrpSpPr>
            <p:cNvPr id="124" name="Group 123"/>
            <p:cNvGrpSpPr/>
            <p:nvPr/>
          </p:nvGrpSpPr>
          <p:grpSpPr>
            <a:xfrm>
              <a:off x="243857" y="1908027"/>
              <a:ext cx="3528406" cy="1550136"/>
              <a:chOff x="616226" y="1630760"/>
              <a:chExt cx="4100628" cy="1801531"/>
            </a:xfrm>
          </p:grpSpPr>
          <p:sp>
            <p:nvSpPr>
              <p:cNvPr id="144" name="Freeform 143"/>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000000"/>
                  </a:solidFill>
                </a:endParaRPr>
              </a:p>
            </p:txBody>
          </p:sp>
          <p:sp>
            <p:nvSpPr>
              <p:cNvPr id="145" name="Freeform 144"/>
              <p:cNvSpPr>
                <a:spLocks/>
              </p:cNvSpPr>
              <p:nvPr/>
            </p:nvSpPr>
            <p:spPr bwMode="auto">
              <a:xfrm flipH="1">
                <a:off x="2579108" y="1792342"/>
                <a:ext cx="2137746"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000000"/>
                  </a:solidFill>
                </a:endParaRPr>
              </a:p>
            </p:txBody>
          </p:sp>
          <p:sp>
            <p:nvSpPr>
              <p:cNvPr id="146" name="Freeform 14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kern="0">
                  <a:solidFill>
                    <a:srgbClr val="505050"/>
                  </a:solidFill>
                </a:endParaRPr>
              </a:p>
            </p:txBody>
          </p:sp>
          <p:sp>
            <p:nvSpPr>
              <p:cNvPr id="147" name="TextBox 69"/>
              <p:cNvSpPr txBox="1"/>
              <p:nvPr/>
            </p:nvSpPr>
            <p:spPr>
              <a:xfrm>
                <a:off x="1774323" y="2418610"/>
                <a:ext cx="1863097" cy="802917"/>
              </a:xfrm>
              <a:prstGeom prst="rect">
                <a:avLst/>
              </a:prstGeom>
              <a:noFill/>
              <a:ln>
                <a:noFill/>
              </a:ln>
            </p:spPr>
            <p:txBody>
              <a:bodyPr wrap="none" lIns="134387" tIns="107510" rIns="134387" bIns="10751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4915">
                  <a:lnSpc>
                    <a:spcPct val="90000"/>
                  </a:lnSpc>
                  <a:spcAft>
                    <a:spcPts val="441"/>
                  </a:spcAft>
                </a:pPr>
                <a:r>
                  <a:rPr lang="en-US" sz="1050" u="sng" kern="0" dirty="0">
                    <a:solidFill>
                      <a:srgbClr val="FFFFFF"/>
                    </a:solidFill>
                  </a:rPr>
                  <a:t>Microsoft Azure </a:t>
                </a:r>
                <a:br>
                  <a:rPr lang="en-US" sz="1050" u="sng" kern="0" dirty="0">
                    <a:solidFill>
                      <a:srgbClr val="FFFFFF"/>
                    </a:solidFill>
                  </a:rPr>
                </a:br>
                <a:r>
                  <a:rPr lang="en-US" sz="1050" u="sng" kern="0" dirty="0">
                    <a:solidFill>
                      <a:srgbClr val="FFFFFF"/>
                    </a:solidFill>
                  </a:rPr>
                  <a:t>Site Recovery</a:t>
                </a:r>
              </a:p>
            </p:txBody>
          </p:sp>
        </p:grpSp>
        <p:grpSp>
          <p:nvGrpSpPr>
            <p:cNvPr id="125" name="Group 124"/>
            <p:cNvGrpSpPr/>
            <p:nvPr/>
          </p:nvGrpSpPr>
          <p:grpSpPr>
            <a:xfrm>
              <a:off x="710156" y="4092353"/>
              <a:ext cx="1747641" cy="1793481"/>
              <a:chOff x="179534" y="3682859"/>
              <a:chExt cx="1714016" cy="1758971"/>
            </a:xfrm>
          </p:grpSpPr>
          <p:sp>
            <p:nvSpPr>
              <p:cNvPr id="130" name="TextBox 20"/>
              <p:cNvSpPr txBox="1"/>
              <p:nvPr/>
            </p:nvSpPr>
            <p:spPr>
              <a:xfrm>
                <a:off x="179534" y="4680571"/>
                <a:ext cx="858775" cy="761259"/>
              </a:xfrm>
              <a:prstGeom prst="rect">
                <a:avLst/>
              </a:prstGeom>
              <a:noFill/>
            </p:spPr>
            <p:txBody>
              <a:bodyPr wrap="square" lIns="0" tIns="109681" rIns="0" bIns="109681"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r" defTabSz="685562">
                  <a:lnSpc>
                    <a:spcPct val="90000"/>
                  </a:lnSpc>
                  <a:spcAft>
                    <a:spcPts val="450"/>
                  </a:spcAft>
                </a:pPr>
                <a:r>
                  <a:rPr lang="en-US" sz="1029" b="1" u="sng" kern="0" dirty="0">
                    <a:solidFill>
                      <a:srgbClr val="505050"/>
                    </a:solidFill>
                  </a:rPr>
                  <a:t>Enterprise</a:t>
                </a:r>
              </a:p>
              <a:p>
                <a:pPr algn="r" defTabSz="685562">
                  <a:lnSpc>
                    <a:spcPct val="90000"/>
                  </a:lnSpc>
                  <a:spcAft>
                    <a:spcPts val="450"/>
                  </a:spcAft>
                </a:pPr>
                <a:r>
                  <a:rPr lang="en-US" sz="1029" b="1" u="sng" kern="0" dirty="0">
                    <a:solidFill>
                      <a:srgbClr val="505050"/>
                    </a:solidFill>
                  </a:rPr>
                  <a:t>&amp; HSP</a:t>
                </a:r>
              </a:p>
            </p:txBody>
          </p:sp>
          <p:grpSp>
            <p:nvGrpSpPr>
              <p:cNvPr id="131" name="Group 130"/>
              <p:cNvGrpSpPr/>
              <p:nvPr/>
            </p:nvGrpSpPr>
            <p:grpSpPr>
              <a:xfrm>
                <a:off x="1055947" y="4111804"/>
                <a:ext cx="815599" cy="1297016"/>
                <a:chOff x="13103226" y="2763958"/>
                <a:chExt cx="1039812" cy="1616572"/>
              </a:xfrm>
            </p:grpSpPr>
            <p:sp>
              <p:nvSpPr>
                <p:cNvPr id="135" name="Rectangle 134"/>
                <p:cNvSpPr>
                  <a:spLocks noChangeArrowheads="1"/>
                </p:cNvSpPr>
                <p:nvPr/>
              </p:nvSpPr>
              <p:spPr bwMode="auto">
                <a:xfrm>
                  <a:off x="13103226" y="2763958"/>
                  <a:ext cx="1039812" cy="1616572"/>
                </a:xfrm>
                <a:prstGeom prst="rect">
                  <a:avLst/>
                </a:prstGeom>
                <a:solidFill>
                  <a:schemeClr val="accent5"/>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36" name="Freeform 135"/>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37" name="Freeform 136"/>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38" name="Freeform 137"/>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39" name="Freeform 138"/>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40" name="Oval 139"/>
                <p:cNvSpPr>
                  <a:spLocks noChangeArrowheads="1"/>
                </p:cNvSpPr>
                <p:nvPr/>
              </p:nvSpPr>
              <p:spPr bwMode="auto">
                <a:xfrm>
                  <a:off x="13875539" y="2970470"/>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41" name="Oval 140"/>
                <p:cNvSpPr>
                  <a:spLocks noChangeArrowheads="1"/>
                </p:cNvSpPr>
                <p:nvPr/>
              </p:nvSpPr>
              <p:spPr bwMode="auto">
                <a:xfrm>
                  <a:off x="13875539" y="3224438"/>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42" name="Oval 141"/>
                <p:cNvSpPr>
                  <a:spLocks noChangeArrowheads="1"/>
                </p:cNvSpPr>
                <p:nvPr/>
              </p:nvSpPr>
              <p:spPr bwMode="auto">
                <a:xfrm>
                  <a:off x="13875539" y="3478406"/>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sp>
              <p:nvSpPr>
                <p:cNvPr id="143" name="Oval 142"/>
                <p:cNvSpPr>
                  <a:spLocks noChangeArrowheads="1"/>
                </p:cNvSpPr>
                <p:nvPr/>
              </p:nvSpPr>
              <p:spPr bwMode="auto">
                <a:xfrm>
                  <a:off x="13875539" y="3732374"/>
                  <a:ext cx="79105" cy="79105"/>
                </a:xfrm>
                <a:prstGeom prst="ellipse">
                  <a:avLst/>
                </a:prstGeom>
                <a:solidFill>
                  <a:srgbClr val="00188F"/>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u="sng">
                    <a:solidFill>
                      <a:srgbClr val="000000"/>
                    </a:solidFill>
                  </a:endParaRPr>
                </a:p>
              </p:txBody>
            </p:sp>
          </p:grpSp>
          <p:sp>
            <p:nvSpPr>
              <p:cNvPr id="132" name="TextBox 22"/>
              <p:cNvSpPr txBox="1"/>
              <p:nvPr/>
            </p:nvSpPr>
            <p:spPr>
              <a:xfrm>
                <a:off x="1121484" y="5046507"/>
                <a:ext cx="684526" cy="332540"/>
              </a:xfrm>
              <a:prstGeom prst="rect">
                <a:avLst/>
              </a:prstGeom>
              <a:noFill/>
            </p:spPr>
            <p:txBody>
              <a:bodyPr wrap="square" lIns="0" tIns="0" rIns="0"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5562">
                  <a:lnSpc>
                    <a:spcPct val="90000"/>
                  </a:lnSpc>
                </a:pPr>
                <a:r>
                  <a:rPr lang="en-US" sz="900" u="sng" dirty="0">
                    <a:solidFill>
                      <a:srgbClr val="FFFFFF"/>
                    </a:solidFill>
                  </a:rPr>
                  <a:t>Windows Server</a:t>
                </a:r>
              </a:p>
            </p:txBody>
          </p:sp>
          <p:sp>
            <p:nvSpPr>
              <p:cNvPr id="133" name="Rectangle 132"/>
              <p:cNvSpPr/>
              <p:nvPr/>
            </p:nvSpPr>
            <p:spPr bwMode="auto">
              <a:xfrm>
                <a:off x="1055947" y="3682859"/>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02" tIns="109681" rIns="137102" bIns="109681" numCol="1" spcCol="0" rtlCol="0" fromWordArt="0" anchor="t"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699111" fontAlgn="base">
                  <a:lnSpc>
                    <a:spcPct val="90000"/>
                  </a:lnSpc>
                  <a:spcBef>
                    <a:spcPct val="0"/>
                  </a:spcBef>
                  <a:spcAft>
                    <a:spcPct val="0"/>
                  </a:spcAft>
                </a:pPr>
                <a:endParaRPr lang="en-US" sz="1500" u="sng"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4" name="Picture 1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126" name="Group 125"/>
            <p:cNvGrpSpPr/>
            <p:nvPr/>
          </p:nvGrpSpPr>
          <p:grpSpPr>
            <a:xfrm>
              <a:off x="3244487" y="5473739"/>
              <a:ext cx="196702" cy="377636"/>
              <a:chOff x="7791149" y="4987730"/>
              <a:chExt cx="192916" cy="370370"/>
            </a:xfrm>
          </p:grpSpPr>
          <p:sp>
            <p:nvSpPr>
              <p:cNvPr id="127" name="Rectangle 126"/>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505050"/>
                  </a:solidFill>
                </a:endParaRPr>
              </a:p>
            </p:txBody>
          </p:sp>
          <p:sp>
            <p:nvSpPr>
              <p:cNvPr id="128" name="Oval 127"/>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505050"/>
                  </a:solidFill>
                </a:endParaRPr>
              </a:p>
            </p:txBody>
          </p:sp>
          <p:sp>
            <p:nvSpPr>
              <p:cNvPr id="129" name="Oval 128"/>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u="sng">
                  <a:solidFill>
                    <a:srgbClr val="505050"/>
                  </a:solidFill>
                </a:endParaRPr>
              </a:p>
            </p:txBody>
          </p:sp>
        </p:grpSp>
      </p:grpSp>
    </p:spTree>
    <p:extLst>
      <p:ext uri="{BB962C8B-B14F-4D97-AF65-F5344CB8AC3E}">
        <p14:creationId xmlns:p14="http://schemas.microsoft.com/office/powerpoint/2010/main" val="72780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Azure Site </a:t>
            </a:r>
            <a:r>
              <a:rPr lang="de-DE" dirty="0" err="1" smtClean="0"/>
              <a:t>Recovery</a:t>
            </a:r>
            <a:r>
              <a:rPr lang="de-DE" dirty="0" smtClean="0"/>
              <a:t>: Weitere Infos</a:t>
            </a:r>
            <a:endParaRPr lang="de-DE" dirty="0"/>
          </a:p>
        </p:txBody>
      </p:sp>
      <p:sp>
        <p:nvSpPr>
          <p:cNvPr id="5" name="Textplatzhalter 4"/>
          <p:cNvSpPr>
            <a:spLocks noGrp="1"/>
          </p:cNvSpPr>
          <p:nvPr>
            <p:ph type="body" sz="quarter" idx="10"/>
          </p:nvPr>
        </p:nvSpPr>
        <p:spPr/>
        <p:txBody>
          <a:bodyPr/>
          <a:lstStyle/>
          <a:p>
            <a:r>
              <a:rPr lang="de-DE" dirty="0" smtClean="0"/>
              <a:t>Benedict Berger</a:t>
            </a:r>
            <a:endParaRPr lang="de-DE" dirty="0"/>
          </a:p>
        </p:txBody>
      </p:sp>
      <p:sp>
        <p:nvSpPr>
          <p:cNvPr id="6" name="Textplatzhalter 5"/>
          <p:cNvSpPr>
            <a:spLocks noGrp="1"/>
          </p:cNvSpPr>
          <p:nvPr>
            <p:ph type="body" sz="quarter" idx="11"/>
          </p:nvPr>
        </p:nvSpPr>
        <p:spPr/>
        <p:txBody>
          <a:bodyPr/>
          <a:lstStyle/>
          <a:p>
            <a:r>
              <a:rPr lang="en-US" sz="1000" dirty="0"/>
              <a:t>How to Stay Calm When the Lights Go Out: Business Continuity in the Real World</a:t>
            </a:r>
          </a:p>
          <a:p>
            <a:r>
              <a:rPr lang="de-DE" sz="1000" dirty="0">
                <a:hlinkClick r:id="rId2"/>
              </a:rPr>
              <a:t>http://channel9.msdn.com/Events/TechEd/Europe/2014/CDP-B239</a:t>
            </a:r>
            <a:r>
              <a:rPr lang="de-DE" sz="1000" dirty="0"/>
              <a:t> </a:t>
            </a:r>
          </a:p>
          <a:p>
            <a:r>
              <a:rPr lang="en-US" sz="1000" dirty="0"/>
              <a:t>Leveraging SAN Replication for Enterprise Grade Disaster Recovery with Azure Site Recovery and System Center</a:t>
            </a:r>
          </a:p>
          <a:p>
            <a:r>
              <a:rPr lang="de-DE" sz="1000" dirty="0">
                <a:hlinkClick r:id="rId3"/>
              </a:rPr>
              <a:t>http://channel9.msdn.com/Events/TechEd/Europe/2014/CDP-B339</a:t>
            </a:r>
            <a:r>
              <a:rPr lang="de-DE" sz="1000" dirty="0"/>
              <a:t> </a:t>
            </a:r>
          </a:p>
          <a:p>
            <a:r>
              <a:rPr lang="en-US" sz="1000" dirty="0"/>
              <a:t>Building Disaster Recovery-as-a-Service: New Opportunities for Service Providers with the Azure Pack and Azure Site Recovery</a:t>
            </a:r>
          </a:p>
          <a:p>
            <a:r>
              <a:rPr lang="de-DE" sz="1000" dirty="0">
                <a:hlinkClick r:id="rId4"/>
              </a:rPr>
              <a:t>http://channel9.msdn.com/Events/TechEd/Europe/2014/CDP-B319</a:t>
            </a:r>
            <a:r>
              <a:rPr lang="de-DE" sz="1000" dirty="0"/>
              <a:t> </a:t>
            </a:r>
          </a:p>
          <a:p>
            <a:r>
              <a:rPr lang="en-US" sz="1000" dirty="0"/>
              <a:t>Microsoft Migration Accelerator and Microsoft Azure Site Recovery Using </a:t>
            </a:r>
            <a:r>
              <a:rPr lang="en-US" sz="1000" dirty="0" err="1"/>
              <a:t>InMage</a:t>
            </a:r>
            <a:r>
              <a:rPr lang="en-US" sz="1000" dirty="0"/>
              <a:t> Scout</a:t>
            </a:r>
          </a:p>
          <a:p>
            <a:r>
              <a:rPr lang="de-DE" sz="1000" dirty="0">
                <a:hlinkClick r:id="rId5"/>
              </a:rPr>
              <a:t>http://channel9.msdn.com/Events/TechEd/Europe/2014/CDP-B328</a:t>
            </a:r>
            <a:endParaRPr lang="de-DE" sz="1000" dirty="0"/>
          </a:p>
          <a:p>
            <a:r>
              <a:rPr lang="en-US" sz="1000" dirty="0"/>
              <a:t>Microsoft Azure Site Recovery: Leveraging Azure as Your Disaster Recovery Site</a:t>
            </a:r>
          </a:p>
          <a:p>
            <a:r>
              <a:rPr lang="de-DE" sz="1000" dirty="0">
                <a:hlinkClick r:id="rId6"/>
              </a:rPr>
              <a:t>http://channel9.msdn.com/Events/TechEd/Europe/2014/CDP-B314</a:t>
            </a:r>
            <a:endParaRPr lang="de-DE" sz="1000" dirty="0"/>
          </a:p>
          <a:p>
            <a:r>
              <a:rPr lang="en-US" sz="1000" dirty="0"/>
              <a:t>Microsoft Azure Site Recovery: Leveraging Azure as Your Disaster Recovery Site</a:t>
            </a:r>
          </a:p>
          <a:p>
            <a:r>
              <a:rPr lang="de-DE" sz="1000" dirty="0">
                <a:hlinkClick r:id="rId6"/>
              </a:rPr>
              <a:t>http://channel9.msdn.com/Events/TechEd/Europe/2014/CDP-B314</a:t>
            </a:r>
            <a:r>
              <a:rPr lang="de-DE" sz="1000" dirty="0"/>
              <a:t> </a:t>
            </a:r>
            <a:endParaRPr lang="de-DE" sz="1000" dirty="0" smtClean="0"/>
          </a:p>
          <a:p>
            <a:endParaRPr lang="de-DE" sz="1000" dirty="0"/>
          </a:p>
          <a:p>
            <a:r>
              <a:rPr lang="de-DE" sz="1000" dirty="0" smtClean="0"/>
              <a:t>Planung und Implementierung: </a:t>
            </a:r>
            <a:r>
              <a:rPr lang="de-DE" sz="1000" dirty="0">
                <a:hlinkClick r:id="rId7"/>
              </a:rPr>
              <a:t>http://www.elanity.de/hybrid-cloud</a:t>
            </a:r>
            <a:r>
              <a:rPr lang="de-DE" sz="1000" dirty="0"/>
              <a:t> </a:t>
            </a:r>
          </a:p>
          <a:p>
            <a:endParaRPr lang="de-DE" sz="1000" dirty="0"/>
          </a:p>
          <a:p>
            <a:pPr lvl="0"/>
            <a:endParaRPr lang="de-DE" sz="1000" dirty="0" smtClean="0"/>
          </a:p>
          <a:p>
            <a:pPr lvl="0"/>
            <a:endParaRPr lang="de-DE" sz="1000" dirty="0" smtClean="0"/>
          </a:p>
          <a:p>
            <a:endParaRPr lang="de-DE" sz="1000" dirty="0" smtClean="0"/>
          </a:p>
        </p:txBody>
      </p:sp>
    </p:spTree>
    <p:extLst>
      <p:ext uri="{BB962C8B-B14F-4D97-AF65-F5344CB8AC3E}">
        <p14:creationId xmlns:p14="http://schemas.microsoft.com/office/powerpoint/2010/main" val="40222927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6816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Über den Sprecher</a:t>
            </a:r>
            <a:endParaRPr lang="de-DE" dirty="0"/>
          </a:p>
        </p:txBody>
      </p:sp>
      <p:sp>
        <p:nvSpPr>
          <p:cNvPr id="5" name="Textplatzhalter 4"/>
          <p:cNvSpPr>
            <a:spLocks noGrp="1"/>
          </p:cNvSpPr>
          <p:nvPr>
            <p:ph type="body" sz="quarter" idx="10"/>
          </p:nvPr>
        </p:nvSpPr>
        <p:spPr/>
        <p:txBody>
          <a:bodyPr/>
          <a:lstStyle/>
          <a:p>
            <a:r>
              <a:rPr lang="de-DE" dirty="0" smtClean="0"/>
              <a:t>Benedict Berger</a:t>
            </a:r>
            <a:endParaRPr lang="de-DE" dirty="0"/>
          </a:p>
        </p:txBody>
      </p:sp>
      <p:sp>
        <p:nvSpPr>
          <p:cNvPr id="6" name="Textplatzhalter 5"/>
          <p:cNvSpPr>
            <a:spLocks noGrp="1"/>
          </p:cNvSpPr>
          <p:nvPr>
            <p:ph type="body" sz="quarter" idx="11"/>
          </p:nvPr>
        </p:nvSpPr>
        <p:spPr/>
        <p:txBody>
          <a:bodyPr/>
          <a:lstStyle/>
          <a:p>
            <a:pPr marL="230274" lvl="1" indent="-230274" defTabSz="462211">
              <a:lnSpc>
                <a:spcPct val="90000"/>
              </a:lnSpc>
              <a:spcBef>
                <a:spcPts val="1176"/>
              </a:spcBef>
              <a:spcAft>
                <a:spcPts val="600"/>
              </a:spcAft>
              <a:buSzPct val="90000"/>
            </a:pPr>
            <a:r>
              <a:rPr lang="en-US" dirty="0">
                <a:gradFill>
                  <a:gsLst>
                    <a:gs pos="0">
                      <a:prstClr val="black">
                        <a:lumMod val="75000"/>
                      </a:prstClr>
                    </a:gs>
                    <a:gs pos="100000">
                      <a:prstClr val="black">
                        <a:lumMod val="75000"/>
                      </a:prstClr>
                    </a:gs>
                  </a:gsLst>
                  <a:lin ang="0" scaled="0"/>
                </a:gradFill>
              </a:rPr>
              <a:t>Solutions Consultant </a:t>
            </a:r>
          </a:p>
          <a:p>
            <a:pPr marL="230274" lvl="1" indent="-230274" defTabSz="462211">
              <a:lnSpc>
                <a:spcPct val="90000"/>
              </a:lnSpc>
              <a:spcBef>
                <a:spcPts val="1176"/>
              </a:spcBef>
              <a:spcAft>
                <a:spcPts val="600"/>
              </a:spcAft>
              <a:buSzPct val="90000"/>
            </a:pPr>
            <a:r>
              <a:rPr lang="en-US" dirty="0" err="1">
                <a:gradFill>
                  <a:gsLst>
                    <a:gs pos="0">
                      <a:prstClr val="black">
                        <a:lumMod val="75000"/>
                      </a:prstClr>
                    </a:gs>
                    <a:gs pos="100000">
                      <a:prstClr val="black">
                        <a:lumMod val="75000"/>
                      </a:prstClr>
                    </a:gs>
                  </a:gsLst>
                  <a:lin ang="0" scaled="0"/>
                </a:gradFill>
              </a:rPr>
              <a:t>Elanity</a:t>
            </a:r>
            <a:r>
              <a:rPr lang="en-US" dirty="0">
                <a:gradFill>
                  <a:gsLst>
                    <a:gs pos="0">
                      <a:prstClr val="black">
                        <a:lumMod val="75000"/>
                      </a:prstClr>
                    </a:gs>
                    <a:gs pos="100000">
                      <a:prstClr val="black">
                        <a:lumMod val="75000"/>
                      </a:prstClr>
                    </a:gs>
                  </a:gsLst>
                  <a:lin ang="0" scaled="0"/>
                </a:gradFill>
              </a:rPr>
              <a:t> Network Partner in Hannover</a:t>
            </a:r>
          </a:p>
          <a:p>
            <a:pPr marL="230274" lvl="1" indent="-230274" defTabSz="462211">
              <a:lnSpc>
                <a:spcPct val="90000"/>
              </a:lnSpc>
              <a:spcBef>
                <a:spcPts val="1176"/>
              </a:spcBef>
              <a:spcAft>
                <a:spcPts val="600"/>
              </a:spcAft>
              <a:buSzPct val="90000"/>
            </a:pPr>
            <a:r>
              <a:rPr lang="en-US" dirty="0">
                <a:gradFill>
                  <a:gsLst>
                    <a:gs pos="0">
                      <a:prstClr val="black">
                        <a:lumMod val="75000"/>
                      </a:prstClr>
                    </a:gs>
                    <a:gs pos="100000">
                      <a:prstClr val="black">
                        <a:lumMod val="75000"/>
                      </a:prstClr>
                    </a:gs>
                  </a:gsLst>
                  <a:lin ang="0" scaled="0"/>
                </a:gradFill>
              </a:rPr>
              <a:t>Microsoft MVP – Hyper-V</a:t>
            </a:r>
          </a:p>
          <a:p>
            <a:pPr marL="230274" lvl="1" indent="-230274" defTabSz="462211">
              <a:lnSpc>
                <a:spcPct val="90000"/>
              </a:lnSpc>
              <a:spcBef>
                <a:spcPts val="1176"/>
              </a:spcBef>
              <a:spcAft>
                <a:spcPts val="600"/>
              </a:spcAft>
              <a:buSzPct val="90000"/>
            </a:pPr>
            <a:r>
              <a:rPr lang="en-US" dirty="0" err="1">
                <a:gradFill>
                  <a:gsLst>
                    <a:gs pos="0">
                      <a:prstClr val="black">
                        <a:lumMod val="75000"/>
                      </a:prstClr>
                    </a:gs>
                    <a:gs pos="100000">
                      <a:prstClr val="black">
                        <a:lumMod val="75000"/>
                      </a:prstClr>
                    </a:gs>
                  </a:gsLst>
                  <a:lin ang="0" scaled="0"/>
                </a:gradFill>
              </a:rPr>
              <a:t>Autor</a:t>
            </a:r>
            <a:r>
              <a:rPr lang="en-US" dirty="0">
                <a:gradFill>
                  <a:gsLst>
                    <a:gs pos="0">
                      <a:prstClr val="black">
                        <a:lumMod val="75000"/>
                      </a:prstClr>
                    </a:gs>
                    <a:gs pos="100000">
                      <a:prstClr val="black">
                        <a:lumMod val="75000"/>
                      </a:prstClr>
                    </a:gs>
                  </a:gsLst>
                  <a:lin ang="0" scaled="0"/>
                </a:gradFill>
              </a:rPr>
              <a:t>: Hyper-V Best Practices</a:t>
            </a:r>
          </a:p>
          <a:p>
            <a:pPr marL="230274" lvl="1" indent="-230274" defTabSz="462211">
              <a:lnSpc>
                <a:spcPct val="90000"/>
              </a:lnSpc>
              <a:spcBef>
                <a:spcPts val="1176"/>
              </a:spcBef>
              <a:spcAft>
                <a:spcPts val="600"/>
              </a:spcAft>
              <a:buSzPct val="90000"/>
            </a:pPr>
            <a:r>
              <a:rPr lang="en-US" dirty="0">
                <a:gradFill>
                  <a:gsLst>
                    <a:gs pos="0">
                      <a:prstClr val="black">
                        <a:lumMod val="75000"/>
                      </a:prstClr>
                    </a:gs>
                    <a:gs pos="100000">
                      <a:prstClr val="black">
                        <a:lumMod val="75000"/>
                      </a:prstClr>
                    </a:gs>
                  </a:gsLst>
                  <a:lin ang="0" scaled="0"/>
                </a:gradFill>
                <a:hlinkClick r:id="rId2"/>
              </a:rPr>
              <a:t>bb@elanity.de</a:t>
            </a:r>
            <a:endParaRPr lang="en-US" dirty="0">
              <a:gradFill>
                <a:gsLst>
                  <a:gs pos="0">
                    <a:prstClr val="black">
                      <a:lumMod val="75000"/>
                    </a:prstClr>
                  </a:gs>
                  <a:gs pos="100000">
                    <a:prstClr val="black">
                      <a:lumMod val="75000"/>
                    </a:prstClr>
                  </a:gs>
                </a:gsLst>
                <a:lin ang="0" scaled="0"/>
              </a:gradFill>
            </a:endParaRPr>
          </a:p>
          <a:p>
            <a:pPr marL="230274" lvl="1" indent="-230274" defTabSz="462211">
              <a:lnSpc>
                <a:spcPct val="90000"/>
              </a:lnSpc>
              <a:spcBef>
                <a:spcPts val="1176"/>
              </a:spcBef>
              <a:spcAft>
                <a:spcPts val="600"/>
              </a:spcAft>
              <a:buSzPct val="90000"/>
            </a:pPr>
            <a:r>
              <a:rPr lang="en-US" dirty="0">
                <a:gradFill>
                  <a:gsLst>
                    <a:gs pos="0">
                      <a:prstClr val="black">
                        <a:lumMod val="75000"/>
                      </a:prstClr>
                    </a:gs>
                    <a:gs pos="100000">
                      <a:prstClr val="black">
                        <a:lumMod val="75000"/>
                      </a:prstClr>
                    </a:gs>
                  </a:gsLst>
                  <a:lin ang="0" scaled="0"/>
                </a:gradFill>
                <a:hlinkClick r:id="rId3"/>
              </a:rPr>
              <a:t>http://blog.benedict-berger.de</a:t>
            </a:r>
            <a:endParaRPr lang="en-US" dirty="0">
              <a:gradFill>
                <a:gsLst>
                  <a:gs pos="0">
                    <a:prstClr val="black">
                      <a:lumMod val="75000"/>
                    </a:prstClr>
                  </a:gs>
                  <a:gs pos="100000">
                    <a:prstClr val="black">
                      <a:lumMod val="75000"/>
                    </a:prstClr>
                  </a:gs>
                </a:gsLst>
                <a:lin ang="0" scaled="0"/>
              </a:gradFill>
            </a:endParaRPr>
          </a:p>
          <a:p>
            <a:pPr lvl="0"/>
            <a:endParaRPr lang="de-DE" sz="2400" dirty="0" smtClean="0"/>
          </a:p>
          <a:p>
            <a:pPr lvl="0"/>
            <a:endParaRPr lang="de-DE" sz="2400" dirty="0" smtClean="0"/>
          </a:p>
          <a:p>
            <a:endParaRPr lang="de-DE" sz="2400" dirty="0" smtClean="0"/>
          </a:p>
        </p:txBody>
      </p:sp>
      <p:pic>
        <p:nvPicPr>
          <p:cNvPr id="7" name="Picture 4" descr="MVP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7820" y="3640302"/>
            <a:ext cx="2691426" cy="10885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lanit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7820" y="1791478"/>
            <a:ext cx="2691426" cy="1063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970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Desaster – Supersturm Sandy</a:t>
            </a:r>
            <a:endParaRPr lang="de-DE" dirty="0"/>
          </a:p>
        </p:txBody>
      </p:sp>
      <p:sp>
        <p:nvSpPr>
          <p:cNvPr id="5" name="Textplatzhalter 4"/>
          <p:cNvSpPr>
            <a:spLocks noGrp="1"/>
          </p:cNvSpPr>
          <p:nvPr>
            <p:ph type="body" sz="quarter" idx="10"/>
          </p:nvPr>
        </p:nvSpPr>
        <p:spPr/>
        <p:txBody>
          <a:bodyPr/>
          <a:lstStyle/>
          <a:p>
            <a:endParaRPr lang="de-DE" dirty="0"/>
          </a:p>
        </p:txBody>
      </p:sp>
      <p:pic>
        <p:nvPicPr>
          <p:cNvPr id="9" name="Picture 8"/>
          <p:cNvPicPr>
            <a:picLocks noChangeAspect="1"/>
          </p:cNvPicPr>
          <p:nvPr/>
        </p:nvPicPr>
        <p:blipFill>
          <a:blip r:embed="rId2"/>
          <a:stretch>
            <a:fillRect/>
          </a:stretch>
        </p:blipFill>
        <p:spPr>
          <a:xfrm>
            <a:off x="1483895" y="1803856"/>
            <a:ext cx="5130637" cy="3839427"/>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14532" y="1803855"/>
            <a:ext cx="3834065" cy="3839428"/>
          </a:xfrm>
          <a:prstGeom prst="rect">
            <a:avLst/>
          </a:prstGeom>
        </p:spPr>
      </p:pic>
    </p:spTree>
    <p:extLst>
      <p:ext uri="{BB962C8B-B14F-4D97-AF65-F5344CB8AC3E}">
        <p14:creationId xmlns:p14="http://schemas.microsoft.com/office/powerpoint/2010/main" val="2840704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Desaster – Auch bei uns?</a:t>
            </a:r>
            <a:endParaRPr lang="de-DE" dirty="0"/>
          </a:p>
        </p:txBody>
      </p:sp>
      <p:sp>
        <p:nvSpPr>
          <p:cNvPr id="5" name="Textplatzhalter 4"/>
          <p:cNvSpPr>
            <a:spLocks noGrp="1"/>
          </p:cNvSpPr>
          <p:nvPr>
            <p:ph type="body" sz="quarter" idx="10"/>
          </p:nvPr>
        </p:nvSpPr>
        <p:spPr/>
        <p:txBody>
          <a:bodyPr/>
          <a:lstStyle/>
          <a:p>
            <a:endParaRPr lang="de-DE" dirty="0"/>
          </a:p>
        </p:txBody>
      </p:sp>
      <p:pic>
        <p:nvPicPr>
          <p:cNvPr id="6" name="Grafik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86590" y="1736693"/>
            <a:ext cx="5647514" cy="3740562"/>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031" y="2193262"/>
            <a:ext cx="4506569" cy="3004379"/>
          </a:xfrm>
          <a:prstGeom prst="rect">
            <a:avLst/>
          </a:prstGeom>
        </p:spPr>
      </p:pic>
    </p:spTree>
    <p:extLst>
      <p:ext uri="{BB962C8B-B14F-4D97-AF65-F5344CB8AC3E}">
        <p14:creationId xmlns:p14="http://schemas.microsoft.com/office/powerpoint/2010/main" val="2430745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de-DE" spc="-99" dirty="0"/>
              <a:t>Der Bedarf an Business </a:t>
            </a:r>
            <a:r>
              <a:rPr lang="de-DE" spc="-99" dirty="0" err="1"/>
              <a:t>Continuity</a:t>
            </a:r>
            <a:r>
              <a:rPr lang="de-DE" spc="-99" dirty="0"/>
              <a:t/>
            </a:r>
            <a:br>
              <a:rPr lang="de-DE" spc="-99" dirty="0"/>
            </a:br>
            <a:r>
              <a:rPr lang="de-DE" sz="3333" spc="-99" dirty="0">
                <a:gradFill>
                  <a:gsLst>
                    <a:gs pos="0">
                      <a:schemeClr val="accent1"/>
                    </a:gs>
                    <a:gs pos="48000">
                      <a:schemeClr val="accent1"/>
                    </a:gs>
                  </a:gsLst>
                  <a:lin ang="5400000" scaled="0"/>
                </a:gradFill>
              </a:rPr>
              <a:t>Auswirkungen aufgrund von Ausfällen im Bereich der Infrastruktur</a:t>
            </a:r>
          </a:p>
        </p:txBody>
      </p:sp>
      <p:graphicFrame>
        <p:nvGraphicFramePr>
          <p:cNvPr id="6" name="Chart 4"/>
          <p:cNvGraphicFramePr/>
          <p:nvPr>
            <p:extLst>
              <p:ext uri="{D42A27DB-BD31-4B8C-83A1-F6EECF244321}">
                <p14:modId xmlns:p14="http://schemas.microsoft.com/office/powerpoint/2010/main" val="3255432732"/>
              </p:ext>
            </p:extLst>
          </p:nvPr>
        </p:nvGraphicFramePr>
        <p:xfrm>
          <a:off x="1613876" y="1874159"/>
          <a:ext cx="8067824" cy="400611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19504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Business </a:t>
            </a:r>
            <a:r>
              <a:rPr lang="de-DE" dirty="0" err="1" smtClean="0"/>
              <a:t>Continuity</a:t>
            </a:r>
            <a:r>
              <a:rPr lang="de-DE" dirty="0" smtClean="0"/>
              <a:t> Herausforderungen</a:t>
            </a:r>
            <a:br>
              <a:rPr lang="de-DE" dirty="0" smtClean="0"/>
            </a:br>
            <a:endParaRPr lang="de-DE" sz="3333" dirty="0">
              <a:gradFill>
                <a:gsLst>
                  <a:gs pos="0">
                    <a:schemeClr val="accent1"/>
                  </a:gs>
                  <a:gs pos="100000">
                    <a:schemeClr val="accent1"/>
                  </a:gs>
                </a:gsLst>
                <a:lin ang="5400000" scaled="1"/>
              </a:gradFill>
            </a:endParaRPr>
          </a:p>
        </p:txBody>
      </p:sp>
      <p:sp>
        <p:nvSpPr>
          <p:cNvPr id="14" name="Text Placeholder 13"/>
          <p:cNvSpPr>
            <a:spLocks noGrp="1"/>
          </p:cNvSpPr>
          <p:nvPr>
            <p:ph type="body" sz="quarter" idx="11"/>
          </p:nvPr>
        </p:nvSpPr>
        <p:spPr>
          <a:xfrm>
            <a:off x="704683" y="1216610"/>
            <a:ext cx="10515600" cy="1427162"/>
          </a:xfrm>
        </p:spPr>
        <p:txBody>
          <a:bodyPr/>
          <a:lstStyle/>
          <a:p>
            <a:endParaRPr lang="de-DE"/>
          </a:p>
        </p:txBody>
      </p:sp>
      <p:grpSp>
        <p:nvGrpSpPr>
          <p:cNvPr id="98" name="Group 97"/>
          <p:cNvGrpSpPr/>
          <p:nvPr/>
        </p:nvGrpSpPr>
        <p:grpSpPr>
          <a:xfrm>
            <a:off x="3627773" y="5098507"/>
            <a:ext cx="8281152" cy="731416"/>
            <a:chOff x="2732599" y="4353523"/>
            <a:chExt cx="6211745" cy="548640"/>
          </a:xfrm>
        </p:grpSpPr>
        <p:grpSp>
          <p:nvGrpSpPr>
            <p:cNvPr id="26" name="Group 25"/>
            <p:cNvGrpSpPr/>
            <p:nvPr/>
          </p:nvGrpSpPr>
          <p:grpSpPr>
            <a:xfrm>
              <a:off x="2732599" y="4353523"/>
              <a:ext cx="6211745" cy="548640"/>
              <a:chOff x="2732599" y="4353523"/>
              <a:chExt cx="6211745" cy="548640"/>
            </a:xfrm>
          </p:grpSpPr>
          <p:grpSp>
            <p:nvGrpSpPr>
              <p:cNvPr id="89" name="Group 88"/>
              <p:cNvGrpSpPr/>
              <p:nvPr/>
            </p:nvGrpSpPr>
            <p:grpSpPr>
              <a:xfrm>
                <a:off x="3648224" y="4353523"/>
                <a:ext cx="5296120" cy="548640"/>
                <a:chOff x="2151942" y="4242476"/>
                <a:chExt cx="6324148" cy="671374"/>
              </a:xfrm>
            </p:grpSpPr>
            <p:sp>
              <p:nvSpPr>
                <p:cNvPr id="90" name="Rectangle 89"/>
                <p:cNvSpPr/>
                <p:nvPr/>
              </p:nvSpPr>
              <p:spPr bwMode="auto">
                <a:xfrm>
                  <a:off x="2151942" y="4242476"/>
                  <a:ext cx="6324148" cy="671374"/>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p:cNvSpPr txBox="1"/>
                <p:nvPr/>
              </p:nvSpPr>
              <p:spPr>
                <a:xfrm>
                  <a:off x="2297639" y="4453506"/>
                  <a:ext cx="6178273" cy="249258"/>
                </a:xfrm>
                <a:prstGeom prst="rect">
                  <a:avLst/>
                </a:prstGeom>
                <a:noFill/>
              </p:spPr>
              <p:txBody>
                <a:bodyPr wrap="square" lIns="0" tIns="0" rIns="0" bIns="0" rtlCol="0">
                  <a:spAutoFit/>
                </a:bodyPr>
                <a:lstStyle/>
                <a:p>
                  <a:pPr defTabSz="914280">
                    <a:lnSpc>
                      <a:spcPct val="90000"/>
                    </a:lnSpc>
                  </a:pPr>
                  <a:r>
                    <a:rPr lang="de-DE" sz="1961" spc="-51" dirty="0">
                      <a:gradFill>
                        <a:gsLst>
                          <a:gs pos="0">
                            <a:srgbClr val="505050"/>
                          </a:gs>
                          <a:gs pos="100000">
                            <a:srgbClr val="505050"/>
                          </a:gs>
                        </a:gsLst>
                        <a:lin ang="5400000" scaled="1"/>
                      </a:gradFill>
                    </a:rPr>
                    <a:t>Höhere Kosten bei steigendem Datenwachstum und Anzahl VM</a:t>
                  </a:r>
                </a:p>
              </p:txBody>
            </p:sp>
          </p:grpSp>
          <p:sp>
            <p:nvSpPr>
              <p:cNvPr id="92" name="Rectangle 91"/>
              <p:cNvSpPr/>
              <p:nvPr/>
            </p:nvSpPr>
            <p:spPr bwMode="auto">
              <a:xfrm>
                <a:off x="2732599" y="4353523"/>
                <a:ext cx="886681"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Freeform 6"/>
            <p:cNvSpPr>
              <a:spLocks/>
            </p:cNvSpPr>
            <p:nvPr/>
          </p:nvSpPr>
          <p:spPr bwMode="auto">
            <a:xfrm>
              <a:off x="3051499" y="4399579"/>
              <a:ext cx="248880" cy="456527"/>
            </a:xfrm>
            <a:custGeom>
              <a:avLst/>
              <a:gdLst>
                <a:gd name="T0" fmla="*/ 103 w 269"/>
                <a:gd name="T1" fmla="*/ 493 h 493"/>
                <a:gd name="T2" fmla="*/ 103 w 269"/>
                <a:gd name="T3" fmla="*/ 436 h 493"/>
                <a:gd name="T4" fmla="*/ 0 w 269"/>
                <a:gd name="T5" fmla="*/ 410 h 493"/>
                <a:gd name="T6" fmla="*/ 18 w 269"/>
                <a:gd name="T7" fmla="*/ 339 h 493"/>
                <a:gd name="T8" fmla="*/ 118 w 269"/>
                <a:gd name="T9" fmla="*/ 366 h 493"/>
                <a:gd name="T10" fmla="*/ 176 w 269"/>
                <a:gd name="T11" fmla="*/ 328 h 493"/>
                <a:gd name="T12" fmla="*/ 112 w 269"/>
                <a:gd name="T13" fmla="*/ 276 h 493"/>
                <a:gd name="T14" fmla="*/ 4 w 269"/>
                <a:gd name="T15" fmla="*/ 165 h 493"/>
                <a:gd name="T16" fmla="*/ 106 w 269"/>
                <a:gd name="T17" fmla="*/ 58 h 493"/>
                <a:gd name="T18" fmla="*/ 106 w 269"/>
                <a:gd name="T19" fmla="*/ 0 h 493"/>
                <a:gd name="T20" fmla="*/ 165 w 269"/>
                <a:gd name="T21" fmla="*/ 0 h 493"/>
                <a:gd name="T22" fmla="*/ 165 w 269"/>
                <a:gd name="T23" fmla="*/ 53 h 493"/>
                <a:gd name="T24" fmla="*/ 252 w 269"/>
                <a:gd name="T25" fmla="*/ 73 h 493"/>
                <a:gd name="T26" fmla="*/ 235 w 269"/>
                <a:gd name="T27" fmla="*/ 141 h 493"/>
                <a:gd name="T28" fmla="*/ 148 w 269"/>
                <a:gd name="T29" fmla="*/ 121 h 493"/>
                <a:gd name="T30" fmla="*/ 96 w 269"/>
                <a:gd name="T31" fmla="*/ 155 h 493"/>
                <a:gd name="T32" fmla="*/ 169 w 269"/>
                <a:gd name="T33" fmla="*/ 207 h 493"/>
                <a:gd name="T34" fmla="*/ 269 w 269"/>
                <a:gd name="T35" fmla="*/ 320 h 493"/>
                <a:gd name="T36" fmla="*/ 162 w 269"/>
                <a:gd name="T37" fmla="*/ 431 h 493"/>
                <a:gd name="T38" fmla="*/ 162 w 269"/>
                <a:gd name="T39" fmla="*/ 493 h 493"/>
                <a:gd name="T40" fmla="*/ 103 w 269"/>
                <a:gd name="T41" fmla="*/ 493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493">
                  <a:moveTo>
                    <a:pt x="103" y="493"/>
                  </a:moveTo>
                  <a:cubicBezTo>
                    <a:pt x="103" y="436"/>
                    <a:pt x="103" y="436"/>
                    <a:pt x="103" y="436"/>
                  </a:cubicBezTo>
                  <a:cubicBezTo>
                    <a:pt x="62" y="434"/>
                    <a:pt x="23" y="423"/>
                    <a:pt x="0" y="410"/>
                  </a:cubicBezTo>
                  <a:cubicBezTo>
                    <a:pt x="18" y="339"/>
                    <a:pt x="18" y="339"/>
                    <a:pt x="18" y="339"/>
                  </a:cubicBezTo>
                  <a:cubicBezTo>
                    <a:pt x="43" y="353"/>
                    <a:pt x="79" y="366"/>
                    <a:pt x="118" y="366"/>
                  </a:cubicBezTo>
                  <a:cubicBezTo>
                    <a:pt x="153" y="366"/>
                    <a:pt x="176" y="352"/>
                    <a:pt x="176" y="328"/>
                  </a:cubicBezTo>
                  <a:cubicBezTo>
                    <a:pt x="176" y="305"/>
                    <a:pt x="157" y="291"/>
                    <a:pt x="112" y="276"/>
                  </a:cubicBezTo>
                  <a:cubicBezTo>
                    <a:pt x="48" y="254"/>
                    <a:pt x="4" y="224"/>
                    <a:pt x="4" y="165"/>
                  </a:cubicBezTo>
                  <a:cubicBezTo>
                    <a:pt x="4" y="112"/>
                    <a:pt x="41" y="70"/>
                    <a:pt x="106" y="58"/>
                  </a:cubicBezTo>
                  <a:cubicBezTo>
                    <a:pt x="106" y="0"/>
                    <a:pt x="106" y="0"/>
                    <a:pt x="106" y="0"/>
                  </a:cubicBezTo>
                  <a:cubicBezTo>
                    <a:pt x="165" y="0"/>
                    <a:pt x="165" y="0"/>
                    <a:pt x="165" y="0"/>
                  </a:cubicBezTo>
                  <a:cubicBezTo>
                    <a:pt x="165" y="53"/>
                    <a:pt x="165" y="53"/>
                    <a:pt x="165" y="53"/>
                  </a:cubicBezTo>
                  <a:cubicBezTo>
                    <a:pt x="205" y="55"/>
                    <a:pt x="233" y="64"/>
                    <a:pt x="252" y="73"/>
                  </a:cubicBezTo>
                  <a:cubicBezTo>
                    <a:pt x="235" y="141"/>
                    <a:pt x="235" y="141"/>
                    <a:pt x="235" y="141"/>
                  </a:cubicBezTo>
                  <a:cubicBezTo>
                    <a:pt x="219" y="135"/>
                    <a:pt x="191" y="121"/>
                    <a:pt x="148" y="121"/>
                  </a:cubicBezTo>
                  <a:cubicBezTo>
                    <a:pt x="109" y="121"/>
                    <a:pt x="96" y="138"/>
                    <a:pt x="96" y="155"/>
                  </a:cubicBezTo>
                  <a:cubicBezTo>
                    <a:pt x="96" y="175"/>
                    <a:pt x="117" y="187"/>
                    <a:pt x="169" y="207"/>
                  </a:cubicBezTo>
                  <a:cubicBezTo>
                    <a:pt x="240" y="232"/>
                    <a:pt x="269" y="265"/>
                    <a:pt x="269" y="320"/>
                  </a:cubicBezTo>
                  <a:cubicBezTo>
                    <a:pt x="269" y="373"/>
                    <a:pt x="231" y="419"/>
                    <a:pt x="162" y="431"/>
                  </a:cubicBezTo>
                  <a:cubicBezTo>
                    <a:pt x="162" y="493"/>
                    <a:pt x="162" y="493"/>
                    <a:pt x="162" y="493"/>
                  </a:cubicBezTo>
                  <a:lnTo>
                    <a:pt x="103" y="493"/>
                  </a:lnTo>
                  <a:close/>
                </a:path>
              </a:pathLst>
            </a:custGeom>
            <a:solidFill>
              <a:schemeClr val="bg1"/>
            </a:solidFill>
            <a:ln>
              <a:noFill/>
            </a:ln>
          </p:spPr>
          <p:txBody>
            <a:bodyPr vert="horz" wrap="square" lIns="121903" tIns="60952" rIns="121903" bIns="60952" numCol="1" anchor="t" anchorCtr="0" compatLnSpc="1">
              <a:prstTxWarp prst="textNoShape">
                <a:avLst/>
              </a:prstTxWarp>
            </a:bodyPr>
            <a:lstStyle/>
            <a:p>
              <a:pPr defTabSz="914261"/>
              <a:endParaRPr lang="en-GB" sz="2400">
                <a:solidFill>
                  <a:srgbClr val="000000"/>
                </a:solidFill>
              </a:endParaRPr>
            </a:p>
          </p:txBody>
        </p:sp>
      </p:grpSp>
      <p:grpSp>
        <p:nvGrpSpPr>
          <p:cNvPr id="106" name="Group 105"/>
          <p:cNvGrpSpPr/>
          <p:nvPr/>
        </p:nvGrpSpPr>
        <p:grpSpPr>
          <a:xfrm>
            <a:off x="3627773" y="1134087"/>
            <a:ext cx="8281152" cy="731416"/>
            <a:chOff x="2732599" y="1379788"/>
            <a:chExt cx="6211745" cy="548640"/>
          </a:xfrm>
        </p:grpSpPr>
        <p:grpSp>
          <p:nvGrpSpPr>
            <p:cNvPr id="97" name="Group 96"/>
            <p:cNvGrpSpPr/>
            <p:nvPr/>
          </p:nvGrpSpPr>
          <p:grpSpPr>
            <a:xfrm>
              <a:off x="2732599" y="1379788"/>
              <a:ext cx="6211745" cy="548640"/>
              <a:chOff x="2732599" y="1379788"/>
              <a:chExt cx="6211745" cy="548640"/>
            </a:xfrm>
          </p:grpSpPr>
          <p:grpSp>
            <p:nvGrpSpPr>
              <p:cNvPr id="5" name="Group 4"/>
              <p:cNvGrpSpPr/>
              <p:nvPr/>
            </p:nvGrpSpPr>
            <p:grpSpPr>
              <a:xfrm>
                <a:off x="3648224" y="1379788"/>
                <a:ext cx="5296120" cy="548640"/>
                <a:chOff x="2151942" y="1340306"/>
                <a:chExt cx="6324148" cy="671374"/>
              </a:xfrm>
            </p:grpSpPr>
            <p:sp>
              <p:nvSpPr>
                <p:cNvPr id="8" name="Rectangle 7"/>
                <p:cNvSpPr/>
                <p:nvPr/>
              </p:nvSpPr>
              <p:spPr bwMode="auto">
                <a:xfrm>
                  <a:off x="2151942" y="1340306"/>
                  <a:ext cx="6324148" cy="671374"/>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2292376" y="1551341"/>
                  <a:ext cx="6043279" cy="249199"/>
                </a:xfrm>
                <a:prstGeom prst="rect">
                  <a:avLst/>
                </a:prstGeom>
                <a:noFill/>
              </p:spPr>
              <p:txBody>
                <a:bodyPr wrap="square" lIns="0" tIns="0" rIns="0" bIns="0" rtlCol="0">
                  <a:spAutoFit/>
                </a:bodyPr>
                <a:lstStyle/>
                <a:p>
                  <a:pPr defTabSz="914280">
                    <a:lnSpc>
                      <a:spcPct val="90000"/>
                    </a:lnSpc>
                  </a:pPr>
                  <a:r>
                    <a:rPr lang="de-DE" sz="1960" spc="-51" dirty="0">
                      <a:gradFill>
                        <a:gsLst>
                          <a:gs pos="0">
                            <a:srgbClr val="505050"/>
                          </a:gs>
                          <a:gs pos="100000">
                            <a:srgbClr val="505050"/>
                          </a:gs>
                        </a:gsLst>
                        <a:lin ang="5400000" scaled="1"/>
                      </a:gradFill>
                    </a:rPr>
                    <a:t>Komplexe Infrastrukturen und Lösungen zur Sicherung der Daten</a:t>
                  </a:r>
                </a:p>
              </p:txBody>
            </p:sp>
          </p:grpSp>
          <p:sp>
            <p:nvSpPr>
              <p:cNvPr id="4" name="Rectangle 3"/>
              <p:cNvSpPr/>
              <p:nvPr/>
            </p:nvSpPr>
            <p:spPr bwMode="auto">
              <a:xfrm>
                <a:off x="2732599" y="1379788"/>
                <a:ext cx="886681"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9" name="Picture 10"/>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2950239" y="1425508"/>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1" name="Group 110"/>
          <p:cNvGrpSpPr/>
          <p:nvPr/>
        </p:nvGrpSpPr>
        <p:grpSpPr>
          <a:xfrm>
            <a:off x="462273" y="1140078"/>
            <a:ext cx="1521179" cy="4689848"/>
            <a:chOff x="358138" y="1384279"/>
            <a:chExt cx="1141046" cy="3517885"/>
          </a:xfrm>
        </p:grpSpPr>
        <p:sp>
          <p:nvSpPr>
            <p:cNvPr id="6" name="Rectangle 5"/>
            <p:cNvSpPr/>
            <p:nvPr/>
          </p:nvSpPr>
          <p:spPr bwMode="auto">
            <a:xfrm>
              <a:off x="358138" y="1384279"/>
              <a:ext cx="1141046" cy="3517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195044" rIns="121903" bIns="195044" numCol="1" spcCol="0" rtlCol="0" fromWordArt="0" anchor="ctr" anchorCtr="0" forceAA="0" compatLnSpc="1">
              <a:prstTxWarp prst="textNoShape">
                <a:avLst/>
              </a:prstTxWarp>
              <a:noAutofit/>
            </a:bodyPr>
            <a:lstStyle/>
            <a:p>
              <a:pPr algn="ctr" defTabSz="1243184" fontAlgn="base">
                <a:lnSpc>
                  <a:spcPct val="90000"/>
                </a:lnSpc>
                <a:spcBef>
                  <a:spcPct val="0"/>
                </a:spcBef>
                <a:spcAft>
                  <a:spcPct val="0"/>
                </a:spcAft>
              </a:pPr>
              <a:endParaRPr lang="en-US" sz="2133" dirty="0">
                <a:gradFill>
                  <a:gsLst>
                    <a:gs pos="0">
                      <a:srgbClr val="FFFFFF"/>
                    </a:gs>
                    <a:gs pos="100000">
                      <a:srgbClr val="FFFFFF"/>
                    </a:gs>
                  </a:gsLst>
                  <a:lin ang="5400000" scaled="0"/>
                </a:gradFill>
                <a:ea typeface="Segoe UI" pitchFamily="34" charset="0"/>
                <a:cs typeface="Segoe UI" pitchFamily="34" charset="0"/>
              </a:endParaRPr>
            </a:p>
            <a:p>
              <a:pPr algn="ctr" defTabSz="1243184" fontAlgn="base">
                <a:lnSpc>
                  <a:spcPct val="90000"/>
                </a:lnSpc>
                <a:spcBef>
                  <a:spcPct val="0"/>
                </a:spcBef>
                <a:spcAft>
                  <a:spcPct val="0"/>
                </a:spcAft>
              </a:pPr>
              <a:endParaRPr lang="en-US" sz="2133" dirty="0">
                <a:gradFill>
                  <a:gsLst>
                    <a:gs pos="0">
                      <a:srgbClr val="FFFFFF"/>
                    </a:gs>
                    <a:gs pos="100000">
                      <a:srgbClr val="FFFFFF"/>
                    </a:gs>
                  </a:gsLst>
                  <a:lin ang="5400000" scaled="0"/>
                </a:gradFill>
                <a:ea typeface="Segoe UI" pitchFamily="34" charset="0"/>
                <a:cs typeface="Segoe UI" pitchFamily="34" charset="0"/>
              </a:endParaRPr>
            </a:p>
            <a:p>
              <a:pPr algn="ctr" defTabSz="1243184" fontAlgn="base">
                <a:lnSpc>
                  <a:spcPct val="90000"/>
                </a:lnSpc>
                <a:spcBef>
                  <a:spcPct val="0"/>
                </a:spcBef>
                <a:spcAft>
                  <a:spcPct val="0"/>
                </a:spcAft>
              </a:pPr>
              <a:r>
                <a:rPr lang="en-US" sz="2133" dirty="0">
                  <a:gradFill>
                    <a:gsLst>
                      <a:gs pos="0">
                        <a:srgbClr val="FFFFFF"/>
                      </a:gs>
                      <a:gs pos="100000">
                        <a:srgbClr val="FFFFFF"/>
                      </a:gs>
                    </a:gsLst>
                    <a:lin ang="5400000" scaled="0"/>
                  </a:gradFill>
                  <a:ea typeface="Segoe UI" pitchFamily="34" charset="0"/>
                  <a:cs typeface="Segoe UI" pitchFamily="34" charset="0"/>
                </a:rPr>
                <a:t>Business Continuity</a:t>
              </a:r>
            </a:p>
          </p:txBody>
        </p:sp>
        <p:sp>
          <p:nvSpPr>
            <p:cNvPr id="100" name="Freeform 473"/>
            <p:cNvSpPr>
              <a:spLocks noEditPoints="1"/>
            </p:cNvSpPr>
            <p:nvPr/>
          </p:nvSpPr>
          <p:spPr bwMode="auto">
            <a:xfrm>
              <a:off x="548367" y="2270322"/>
              <a:ext cx="867049" cy="819373"/>
            </a:xfrm>
            <a:custGeom>
              <a:avLst/>
              <a:gdLst>
                <a:gd name="T0" fmla="*/ 1002 w 1234"/>
                <a:gd name="T1" fmla="*/ 906 h 1168"/>
                <a:gd name="T2" fmla="*/ 577 w 1234"/>
                <a:gd name="T3" fmla="*/ 777 h 1168"/>
                <a:gd name="T4" fmla="*/ 108 w 1234"/>
                <a:gd name="T5" fmla="*/ 940 h 1168"/>
                <a:gd name="T6" fmla="*/ 572 w 1234"/>
                <a:gd name="T7" fmla="*/ 23 h 1168"/>
                <a:gd name="T8" fmla="*/ 823 w 1234"/>
                <a:gd name="T9" fmla="*/ 193 h 1168"/>
                <a:gd name="T10" fmla="*/ 104 w 1234"/>
                <a:gd name="T11" fmla="*/ 325 h 1168"/>
                <a:gd name="T12" fmla="*/ 1 w 1234"/>
                <a:gd name="T13" fmla="*/ 960 h 1168"/>
                <a:gd name="T14" fmla="*/ 515 w 1234"/>
                <a:gd name="T15" fmla="*/ 1168 h 1168"/>
                <a:gd name="T16" fmla="*/ 1035 w 1234"/>
                <a:gd name="T17" fmla="*/ 943 h 1168"/>
                <a:gd name="T18" fmla="*/ 513 w 1234"/>
                <a:gd name="T19" fmla="*/ 1136 h 1168"/>
                <a:gd name="T20" fmla="*/ 101 w 1234"/>
                <a:gd name="T21" fmla="*/ 948 h 1168"/>
                <a:gd name="T22" fmla="*/ 580 w 1234"/>
                <a:gd name="T23" fmla="*/ 1063 h 1168"/>
                <a:gd name="T24" fmla="*/ 513 w 1234"/>
                <a:gd name="T25" fmla="*/ 1136 h 1168"/>
                <a:gd name="T26" fmla="*/ 136 w 1234"/>
                <a:gd name="T27" fmla="*/ 404 h 1168"/>
                <a:gd name="T28" fmla="*/ 539 w 1234"/>
                <a:gd name="T29" fmla="*/ 94 h 1168"/>
                <a:gd name="T30" fmla="*/ 136 w 1234"/>
                <a:gd name="T31" fmla="*/ 784 h 1168"/>
                <a:gd name="T32" fmla="*/ 545 w 1234"/>
                <a:gd name="T33" fmla="*/ 858 h 1168"/>
                <a:gd name="T34" fmla="*/ 136 w 1234"/>
                <a:gd name="T35" fmla="*/ 784 h 1168"/>
                <a:gd name="T36" fmla="*/ 546 w 1234"/>
                <a:gd name="T37" fmla="*/ 995 h 1168"/>
                <a:gd name="T38" fmla="*/ 136 w 1234"/>
                <a:gd name="T39" fmla="*/ 871 h 1168"/>
                <a:gd name="T40" fmla="*/ 136 w 1234"/>
                <a:gd name="T41" fmla="*/ 489 h 1168"/>
                <a:gd name="T42" fmla="*/ 540 w 1234"/>
                <a:gd name="T43" fmla="*/ 231 h 1168"/>
                <a:gd name="T44" fmla="*/ 136 w 1234"/>
                <a:gd name="T45" fmla="*/ 489 h 1168"/>
                <a:gd name="T46" fmla="*/ 136 w 1234"/>
                <a:gd name="T47" fmla="*/ 748 h 1168"/>
                <a:gd name="T48" fmla="*/ 516 w 1234"/>
                <a:gd name="T49" fmla="*/ 646 h 1168"/>
                <a:gd name="T50" fmla="*/ 136 w 1234"/>
                <a:gd name="T51" fmla="*/ 609 h 1168"/>
                <a:gd name="T52" fmla="*/ 507 w 1234"/>
                <a:gd name="T53" fmla="*/ 593 h 1168"/>
                <a:gd name="T54" fmla="*/ 508 w 1234"/>
                <a:gd name="T55" fmla="*/ 514 h 1168"/>
                <a:gd name="T56" fmla="*/ 541 w 1234"/>
                <a:gd name="T57" fmla="*/ 368 h 1168"/>
                <a:gd name="T58" fmla="*/ 136 w 1234"/>
                <a:gd name="T59" fmla="*/ 575 h 1168"/>
                <a:gd name="T60" fmla="*/ 541 w 1234"/>
                <a:gd name="T61" fmla="*/ 399 h 1168"/>
                <a:gd name="T62" fmla="*/ 996 w 1234"/>
                <a:gd name="T63" fmla="*/ 378 h 1168"/>
                <a:gd name="T64" fmla="*/ 793 w 1234"/>
                <a:gd name="T65" fmla="*/ 443 h 1168"/>
                <a:gd name="T66" fmla="*/ 683 w 1234"/>
                <a:gd name="T67" fmla="*/ 494 h 1168"/>
                <a:gd name="T68" fmla="*/ 690 w 1234"/>
                <a:gd name="T69" fmla="*/ 538 h 1168"/>
                <a:gd name="T70" fmla="*/ 858 w 1234"/>
                <a:gd name="T71" fmla="*/ 720 h 1168"/>
                <a:gd name="T72" fmla="*/ 913 w 1234"/>
                <a:gd name="T73" fmla="*/ 716 h 1168"/>
                <a:gd name="T74" fmla="*/ 1029 w 1234"/>
                <a:gd name="T75" fmla="*/ 562 h 1168"/>
                <a:gd name="T76" fmla="*/ 1178 w 1234"/>
                <a:gd name="T77" fmla="*/ 419 h 1168"/>
                <a:gd name="T78" fmla="*/ 1206 w 1234"/>
                <a:gd name="T79" fmla="*/ 397 h 1168"/>
                <a:gd name="T80" fmla="*/ 1217 w 1234"/>
                <a:gd name="T81" fmla="*/ 347 h 1168"/>
                <a:gd name="T82" fmla="*/ 1117 w 1234"/>
                <a:gd name="T83" fmla="*/ 281 h 1168"/>
                <a:gd name="T84" fmla="*/ 1087 w 1234"/>
                <a:gd name="T85" fmla="*/ 301 h 1168"/>
                <a:gd name="T86" fmla="*/ 864 w 1234"/>
                <a:gd name="T87" fmla="*/ 225 h 1168"/>
                <a:gd name="T88" fmla="*/ 542 w 1234"/>
                <a:gd name="T89" fmla="*/ 521 h 1168"/>
                <a:gd name="T90" fmla="*/ 541 w 1234"/>
                <a:gd name="T91" fmla="*/ 587 h 1168"/>
                <a:gd name="T92" fmla="*/ 875 w 1234"/>
                <a:gd name="T93" fmla="*/ 893 h 1168"/>
                <a:gd name="T94" fmla="*/ 1209 w 1234"/>
                <a:gd name="T95" fmla="*/ 559 h 1168"/>
                <a:gd name="T96" fmla="*/ 1157 w 1234"/>
                <a:gd name="T97" fmla="*/ 483 h 1168"/>
                <a:gd name="T98" fmla="*/ 1001 w 1234"/>
                <a:gd name="T99" fmla="*/ 823 h 1168"/>
                <a:gd name="T100" fmla="*/ 582 w 1234"/>
                <a:gd name="T101" fmla="*/ 559 h 1168"/>
                <a:gd name="T102" fmla="*/ 924 w 1234"/>
                <a:gd name="T103" fmla="*/ 271 h 1168"/>
                <a:gd name="T104" fmla="*/ 998 w 1234"/>
                <a:gd name="T105" fmla="*/ 376 h 1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4" h="1168">
                  <a:moveTo>
                    <a:pt x="1002" y="936"/>
                  </a:moveTo>
                  <a:cubicBezTo>
                    <a:pt x="1002" y="933"/>
                    <a:pt x="1002" y="922"/>
                    <a:pt x="1002" y="906"/>
                  </a:cubicBezTo>
                  <a:cubicBezTo>
                    <a:pt x="962" y="920"/>
                    <a:pt x="919" y="928"/>
                    <a:pt x="875" y="928"/>
                  </a:cubicBezTo>
                  <a:cubicBezTo>
                    <a:pt x="752" y="928"/>
                    <a:pt x="644" y="869"/>
                    <a:pt x="577" y="777"/>
                  </a:cubicBezTo>
                  <a:cubicBezTo>
                    <a:pt x="579" y="1046"/>
                    <a:pt x="579" y="1046"/>
                    <a:pt x="579" y="1046"/>
                  </a:cubicBezTo>
                  <a:cubicBezTo>
                    <a:pt x="541" y="1043"/>
                    <a:pt x="148" y="951"/>
                    <a:pt x="108" y="940"/>
                  </a:cubicBezTo>
                  <a:cubicBezTo>
                    <a:pt x="109" y="912"/>
                    <a:pt x="116" y="337"/>
                    <a:pt x="116" y="337"/>
                  </a:cubicBezTo>
                  <a:cubicBezTo>
                    <a:pt x="572" y="23"/>
                    <a:pt x="572" y="23"/>
                    <a:pt x="572" y="23"/>
                  </a:cubicBezTo>
                  <a:cubicBezTo>
                    <a:pt x="574" y="344"/>
                    <a:pt x="574" y="344"/>
                    <a:pt x="574" y="344"/>
                  </a:cubicBezTo>
                  <a:cubicBezTo>
                    <a:pt x="632" y="264"/>
                    <a:pt x="721" y="208"/>
                    <a:pt x="823" y="193"/>
                  </a:cubicBezTo>
                  <a:cubicBezTo>
                    <a:pt x="571" y="0"/>
                    <a:pt x="571" y="0"/>
                    <a:pt x="571" y="0"/>
                  </a:cubicBezTo>
                  <a:cubicBezTo>
                    <a:pt x="104" y="325"/>
                    <a:pt x="104" y="325"/>
                    <a:pt x="104" y="325"/>
                  </a:cubicBezTo>
                  <a:cubicBezTo>
                    <a:pt x="104" y="325"/>
                    <a:pt x="96" y="934"/>
                    <a:pt x="96" y="942"/>
                  </a:cubicBezTo>
                  <a:cubicBezTo>
                    <a:pt x="64" y="948"/>
                    <a:pt x="33" y="954"/>
                    <a:pt x="1" y="960"/>
                  </a:cubicBezTo>
                  <a:cubicBezTo>
                    <a:pt x="1" y="967"/>
                    <a:pt x="1" y="973"/>
                    <a:pt x="0" y="980"/>
                  </a:cubicBezTo>
                  <a:cubicBezTo>
                    <a:pt x="171" y="1044"/>
                    <a:pt x="337" y="1105"/>
                    <a:pt x="515" y="1168"/>
                  </a:cubicBezTo>
                  <a:cubicBezTo>
                    <a:pt x="695" y="1109"/>
                    <a:pt x="827" y="1062"/>
                    <a:pt x="1041" y="990"/>
                  </a:cubicBezTo>
                  <a:cubicBezTo>
                    <a:pt x="1039" y="974"/>
                    <a:pt x="1037" y="959"/>
                    <a:pt x="1035" y="943"/>
                  </a:cubicBezTo>
                  <a:cubicBezTo>
                    <a:pt x="1024" y="940"/>
                    <a:pt x="1013" y="938"/>
                    <a:pt x="1002" y="936"/>
                  </a:cubicBezTo>
                  <a:close/>
                  <a:moveTo>
                    <a:pt x="513" y="1136"/>
                  </a:moveTo>
                  <a:cubicBezTo>
                    <a:pt x="438" y="1111"/>
                    <a:pt x="56" y="980"/>
                    <a:pt x="16" y="966"/>
                  </a:cubicBezTo>
                  <a:cubicBezTo>
                    <a:pt x="45" y="960"/>
                    <a:pt x="73" y="954"/>
                    <a:pt x="101" y="948"/>
                  </a:cubicBezTo>
                  <a:cubicBezTo>
                    <a:pt x="105" y="949"/>
                    <a:pt x="109" y="950"/>
                    <a:pt x="112" y="951"/>
                  </a:cubicBezTo>
                  <a:cubicBezTo>
                    <a:pt x="159" y="964"/>
                    <a:pt x="580" y="1063"/>
                    <a:pt x="580" y="1063"/>
                  </a:cubicBezTo>
                  <a:cubicBezTo>
                    <a:pt x="796" y="1053"/>
                    <a:pt x="796" y="1053"/>
                    <a:pt x="796" y="1053"/>
                  </a:cubicBezTo>
                  <a:cubicBezTo>
                    <a:pt x="696" y="1082"/>
                    <a:pt x="570" y="1119"/>
                    <a:pt x="513" y="1136"/>
                  </a:cubicBezTo>
                  <a:close/>
                  <a:moveTo>
                    <a:pt x="136" y="346"/>
                  </a:moveTo>
                  <a:cubicBezTo>
                    <a:pt x="136" y="404"/>
                    <a:pt x="136" y="404"/>
                    <a:pt x="136" y="404"/>
                  </a:cubicBezTo>
                  <a:cubicBezTo>
                    <a:pt x="540" y="183"/>
                    <a:pt x="540" y="183"/>
                    <a:pt x="540" y="183"/>
                  </a:cubicBezTo>
                  <a:cubicBezTo>
                    <a:pt x="539" y="94"/>
                    <a:pt x="539" y="94"/>
                    <a:pt x="539" y="94"/>
                  </a:cubicBezTo>
                  <a:lnTo>
                    <a:pt x="136" y="346"/>
                  </a:lnTo>
                  <a:close/>
                  <a:moveTo>
                    <a:pt x="136" y="784"/>
                  </a:moveTo>
                  <a:cubicBezTo>
                    <a:pt x="136" y="835"/>
                    <a:pt x="136" y="835"/>
                    <a:pt x="136" y="835"/>
                  </a:cubicBezTo>
                  <a:cubicBezTo>
                    <a:pt x="545" y="858"/>
                    <a:pt x="545" y="858"/>
                    <a:pt x="545" y="858"/>
                  </a:cubicBezTo>
                  <a:cubicBezTo>
                    <a:pt x="544" y="779"/>
                    <a:pt x="544" y="779"/>
                    <a:pt x="544" y="779"/>
                  </a:cubicBezTo>
                  <a:lnTo>
                    <a:pt x="136" y="784"/>
                  </a:lnTo>
                  <a:close/>
                  <a:moveTo>
                    <a:pt x="136" y="922"/>
                  </a:moveTo>
                  <a:cubicBezTo>
                    <a:pt x="546" y="995"/>
                    <a:pt x="546" y="995"/>
                    <a:pt x="546" y="995"/>
                  </a:cubicBezTo>
                  <a:cubicBezTo>
                    <a:pt x="545" y="916"/>
                    <a:pt x="545" y="916"/>
                    <a:pt x="545" y="916"/>
                  </a:cubicBezTo>
                  <a:cubicBezTo>
                    <a:pt x="136" y="871"/>
                    <a:pt x="136" y="871"/>
                    <a:pt x="136" y="871"/>
                  </a:cubicBezTo>
                  <a:lnTo>
                    <a:pt x="136" y="922"/>
                  </a:lnTo>
                  <a:close/>
                  <a:moveTo>
                    <a:pt x="136" y="489"/>
                  </a:moveTo>
                  <a:cubicBezTo>
                    <a:pt x="541" y="317"/>
                    <a:pt x="541" y="317"/>
                    <a:pt x="541" y="317"/>
                  </a:cubicBezTo>
                  <a:cubicBezTo>
                    <a:pt x="540" y="231"/>
                    <a:pt x="540" y="231"/>
                    <a:pt x="540" y="231"/>
                  </a:cubicBezTo>
                  <a:cubicBezTo>
                    <a:pt x="136" y="434"/>
                    <a:pt x="136" y="434"/>
                    <a:pt x="136" y="434"/>
                  </a:cubicBezTo>
                  <a:lnTo>
                    <a:pt x="136" y="489"/>
                  </a:lnTo>
                  <a:close/>
                  <a:moveTo>
                    <a:pt x="136" y="697"/>
                  </a:moveTo>
                  <a:cubicBezTo>
                    <a:pt x="136" y="748"/>
                    <a:pt x="136" y="748"/>
                    <a:pt x="136" y="748"/>
                  </a:cubicBezTo>
                  <a:cubicBezTo>
                    <a:pt x="543" y="722"/>
                    <a:pt x="543" y="722"/>
                    <a:pt x="543" y="722"/>
                  </a:cubicBezTo>
                  <a:cubicBezTo>
                    <a:pt x="531" y="698"/>
                    <a:pt x="522" y="672"/>
                    <a:pt x="516" y="646"/>
                  </a:cubicBezTo>
                  <a:lnTo>
                    <a:pt x="136" y="697"/>
                  </a:lnTo>
                  <a:close/>
                  <a:moveTo>
                    <a:pt x="136" y="609"/>
                  </a:moveTo>
                  <a:cubicBezTo>
                    <a:pt x="136" y="662"/>
                    <a:pt x="136" y="662"/>
                    <a:pt x="136" y="662"/>
                  </a:cubicBezTo>
                  <a:cubicBezTo>
                    <a:pt x="507" y="593"/>
                    <a:pt x="507" y="593"/>
                    <a:pt x="507" y="593"/>
                  </a:cubicBezTo>
                  <a:cubicBezTo>
                    <a:pt x="506" y="582"/>
                    <a:pt x="505" y="570"/>
                    <a:pt x="505" y="559"/>
                  </a:cubicBezTo>
                  <a:cubicBezTo>
                    <a:pt x="505" y="544"/>
                    <a:pt x="506" y="529"/>
                    <a:pt x="508" y="514"/>
                  </a:cubicBezTo>
                  <a:lnTo>
                    <a:pt x="136" y="609"/>
                  </a:lnTo>
                  <a:close/>
                  <a:moveTo>
                    <a:pt x="541" y="368"/>
                  </a:moveTo>
                  <a:cubicBezTo>
                    <a:pt x="136" y="521"/>
                    <a:pt x="136" y="521"/>
                    <a:pt x="136" y="521"/>
                  </a:cubicBezTo>
                  <a:cubicBezTo>
                    <a:pt x="136" y="575"/>
                    <a:pt x="136" y="575"/>
                    <a:pt x="136" y="575"/>
                  </a:cubicBezTo>
                  <a:cubicBezTo>
                    <a:pt x="519" y="458"/>
                    <a:pt x="519" y="458"/>
                    <a:pt x="519" y="458"/>
                  </a:cubicBezTo>
                  <a:cubicBezTo>
                    <a:pt x="525" y="438"/>
                    <a:pt x="532" y="418"/>
                    <a:pt x="541" y="399"/>
                  </a:cubicBezTo>
                  <a:lnTo>
                    <a:pt x="541" y="368"/>
                  </a:lnTo>
                  <a:close/>
                  <a:moveTo>
                    <a:pt x="996" y="378"/>
                  </a:moveTo>
                  <a:cubicBezTo>
                    <a:pt x="939" y="435"/>
                    <a:pt x="875" y="525"/>
                    <a:pt x="875" y="525"/>
                  </a:cubicBezTo>
                  <a:cubicBezTo>
                    <a:pt x="793" y="443"/>
                    <a:pt x="793" y="443"/>
                    <a:pt x="793" y="443"/>
                  </a:cubicBezTo>
                  <a:cubicBezTo>
                    <a:pt x="759" y="407"/>
                    <a:pt x="730" y="436"/>
                    <a:pt x="716" y="452"/>
                  </a:cubicBezTo>
                  <a:cubicBezTo>
                    <a:pt x="702" y="468"/>
                    <a:pt x="698" y="470"/>
                    <a:pt x="683" y="494"/>
                  </a:cubicBezTo>
                  <a:cubicBezTo>
                    <a:pt x="672" y="511"/>
                    <a:pt x="681" y="527"/>
                    <a:pt x="687" y="534"/>
                  </a:cubicBezTo>
                  <a:cubicBezTo>
                    <a:pt x="689" y="537"/>
                    <a:pt x="690" y="538"/>
                    <a:pt x="690" y="538"/>
                  </a:cubicBezTo>
                  <a:cubicBezTo>
                    <a:pt x="690" y="538"/>
                    <a:pt x="724" y="574"/>
                    <a:pt x="768" y="619"/>
                  </a:cubicBezTo>
                  <a:cubicBezTo>
                    <a:pt x="812" y="665"/>
                    <a:pt x="858" y="720"/>
                    <a:pt x="858" y="720"/>
                  </a:cubicBezTo>
                  <a:cubicBezTo>
                    <a:pt x="858" y="720"/>
                    <a:pt x="865" y="731"/>
                    <a:pt x="884" y="731"/>
                  </a:cubicBezTo>
                  <a:cubicBezTo>
                    <a:pt x="902" y="731"/>
                    <a:pt x="913" y="716"/>
                    <a:pt x="913" y="716"/>
                  </a:cubicBezTo>
                  <a:cubicBezTo>
                    <a:pt x="913" y="716"/>
                    <a:pt x="955" y="656"/>
                    <a:pt x="998" y="601"/>
                  </a:cubicBezTo>
                  <a:cubicBezTo>
                    <a:pt x="1009" y="587"/>
                    <a:pt x="1019" y="574"/>
                    <a:pt x="1029" y="562"/>
                  </a:cubicBezTo>
                  <a:cubicBezTo>
                    <a:pt x="1060" y="526"/>
                    <a:pt x="1106" y="481"/>
                    <a:pt x="1145" y="447"/>
                  </a:cubicBezTo>
                  <a:cubicBezTo>
                    <a:pt x="1157" y="437"/>
                    <a:pt x="1168" y="427"/>
                    <a:pt x="1178" y="419"/>
                  </a:cubicBezTo>
                  <a:cubicBezTo>
                    <a:pt x="1190" y="409"/>
                    <a:pt x="1199" y="402"/>
                    <a:pt x="1206" y="397"/>
                  </a:cubicBezTo>
                  <a:cubicBezTo>
                    <a:pt x="1206" y="397"/>
                    <a:pt x="1206" y="397"/>
                    <a:pt x="1206" y="397"/>
                  </a:cubicBezTo>
                  <a:cubicBezTo>
                    <a:pt x="1210" y="394"/>
                    <a:pt x="1212" y="392"/>
                    <a:pt x="1215" y="390"/>
                  </a:cubicBezTo>
                  <a:cubicBezTo>
                    <a:pt x="1234" y="370"/>
                    <a:pt x="1217" y="347"/>
                    <a:pt x="1217" y="347"/>
                  </a:cubicBezTo>
                  <a:cubicBezTo>
                    <a:pt x="1217" y="347"/>
                    <a:pt x="1190" y="309"/>
                    <a:pt x="1169" y="282"/>
                  </a:cubicBezTo>
                  <a:cubicBezTo>
                    <a:pt x="1149" y="257"/>
                    <a:pt x="1121" y="278"/>
                    <a:pt x="1117" y="281"/>
                  </a:cubicBezTo>
                  <a:cubicBezTo>
                    <a:pt x="1117" y="281"/>
                    <a:pt x="1117" y="281"/>
                    <a:pt x="1117" y="281"/>
                  </a:cubicBezTo>
                  <a:cubicBezTo>
                    <a:pt x="1117" y="281"/>
                    <a:pt x="1105" y="288"/>
                    <a:pt x="1087" y="301"/>
                  </a:cubicBezTo>
                  <a:cubicBezTo>
                    <a:pt x="1030" y="253"/>
                    <a:pt x="955" y="225"/>
                    <a:pt x="875" y="225"/>
                  </a:cubicBezTo>
                  <a:cubicBezTo>
                    <a:pt x="871" y="225"/>
                    <a:pt x="868" y="225"/>
                    <a:pt x="864" y="225"/>
                  </a:cubicBezTo>
                  <a:cubicBezTo>
                    <a:pt x="737" y="229"/>
                    <a:pt x="628" y="304"/>
                    <a:pt x="574" y="411"/>
                  </a:cubicBezTo>
                  <a:cubicBezTo>
                    <a:pt x="558" y="445"/>
                    <a:pt x="547" y="482"/>
                    <a:pt x="542" y="521"/>
                  </a:cubicBezTo>
                  <a:cubicBezTo>
                    <a:pt x="541" y="533"/>
                    <a:pt x="540" y="546"/>
                    <a:pt x="540" y="559"/>
                  </a:cubicBezTo>
                  <a:cubicBezTo>
                    <a:pt x="540" y="568"/>
                    <a:pt x="541" y="577"/>
                    <a:pt x="541" y="587"/>
                  </a:cubicBezTo>
                  <a:cubicBezTo>
                    <a:pt x="545" y="631"/>
                    <a:pt x="557" y="673"/>
                    <a:pt x="576" y="710"/>
                  </a:cubicBezTo>
                  <a:cubicBezTo>
                    <a:pt x="632" y="819"/>
                    <a:pt x="744" y="893"/>
                    <a:pt x="875" y="893"/>
                  </a:cubicBezTo>
                  <a:cubicBezTo>
                    <a:pt x="919" y="893"/>
                    <a:pt x="962" y="884"/>
                    <a:pt x="1001" y="868"/>
                  </a:cubicBezTo>
                  <a:cubicBezTo>
                    <a:pt x="1123" y="818"/>
                    <a:pt x="1209" y="699"/>
                    <a:pt x="1209" y="559"/>
                  </a:cubicBezTo>
                  <a:cubicBezTo>
                    <a:pt x="1209" y="522"/>
                    <a:pt x="1203" y="487"/>
                    <a:pt x="1192" y="454"/>
                  </a:cubicBezTo>
                  <a:cubicBezTo>
                    <a:pt x="1182" y="462"/>
                    <a:pt x="1170" y="471"/>
                    <a:pt x="1157" y="483"/>
                  </a:cubicBezTo>
                  <a:cubicBezTo>
                    <a:pt x="1164" y="507"/>
                    <a:pt x="1167" y="533"/>
                    <a:pt x="1167" y="559"/>
                  </a:cubicBezTo>
                  <a:cubicBezTo>
                    <a:pt x="1167" y="675"/>
                    <a:pt x="1099" y="776"/>
                    <a:pt x="1001" y="823"/>
                  </a:cubicBezTo>
                  <a:cubicBezTo>
                    <a:pt x="962" y="841"/>
                    <a:pt x="920" y="851"/>
                    <a:pt x="875" y="851"/>
                  </a:cubicBezTo>
                  <a:cubicBezTo>
                    <a:pt x="713" y="851"/>
                    <a:pt x="582" y="720"/>
                    <a:pt x="582" y="559"/>
                  </a:cubicBezTo>
                  <a:cubicBezTo>
                    <a:pt x="582" y="397"/>
                    <a:pt x="713" y="266"/>
                    <a:pt x="875" y="266"/>
                  </a:cubicBezTo>
                  <a:cubicBezTo>
                    <a:pt x="891" y="266"/>
                    <a:pt x="908" y="268"/>
                    <a:pt x="924" y="271"/>
                  </a:cubicBezTo>
                  <a:cubicBezTo>
                    <a:pt x="972" y="279"/>
                    <a:pt x="1016" y="299"/>
                    <a:pt x="1053" y="327"/>
                  </a:cubicBezTo>
                  <a:cubicBezTo>
                    <a:pt x="1036" y="341"/>
                    <a:pt x="1017" y="358"/>
                    <a:pt x="998" y="376"/>
                  </a:cubicBezTo>
                  <a:cubicBezTo>
                    <a:pt x="997" y="377"/>
                    <a:pt x="997" y="377"/>
                    <a:pt x="996" y="378"/>
                  </a:cubicBezTo>
                  <a:close/>
                </a:path>
              </a:pathLst>
            </a:custGeom>
            <a:solidFill>
              <a:schemeClr val="bg1"/>
            </a:solidFill>
            <a:ln>
              <a:noFill/>
            </a:ln>
          </p:spPr>
          <p:txBody>
            <a:bodyPr vert="horz" wrap="square" lIns="121903" tIns="60952" rIns="121903" bIns="60952" numCol="1" anchor="t" anchorCtr="0" compatLnSpc="1">
              <a:prstTxWarp prst="textNoShape">
                <a:avLst/>
              </a:prstTxWarp>
            </a:bodyPr>
            <a:lstStyle/>
            <a:p>
              <a:pPr defTabSz="914261"/>
              <a:endParaRPr lang="en-US" sz="2400">
                <a:solidFill>
                  <a:srgbClr val="000000"/>
                </a:solidFill>
              </a:endParaRPr>
            </a:p>
          </p:txBody>
        </p:sp>
      </p:grpSp>
      <p:grpSp>
        <p:nvGrpSpPr>
          <p:cNvPr id="108" name="Group 107"/>
          <p:cNvGrpSpPr/>
          <p:nvPr/>
        </p:nvGrpSpPr>
        <p:grpSpPr>
          <a:xfrm>
            <a:off x="3627773" y="2719852"/>
            <a:ext cx="8281152" cy="731416"/>
            <a:chOff x="2732599" y="2569282"/>
            <a:chExt cx="6211745" cy="548640"/>
          </a:xfrm>
        </p:grpSpPr>
        <p:grpSp>
          <p:nvGrpSpPr>
            <p:cNvPr id="95" name="Group 94"/>
            <p:cNvGrpSpPr/>
            <p:nvPr/>
          </p:nvGrpSpPr>
          <p:grpSpPr>
            <a:xfrm>
              <a:off x="2732599" y="2569282"/>
              <a:ext cx="6211745" cy="548640"/>
              <a:chOff x="2732599" y="2546312"/>
              <a:chExt cx="6211745" cy="548640"/>
            </a:xfrm>
          </p:grpSpPr>
          <p:grpSp>
            <p:nvGrpSpPr>
              <p:cNvPr id="78" name="Group 77"/>
              <p:cNvGrpSpPr/>
              <p:nvPr/>
            </p:nvGrpSpPr>
            <p:grpSpPr>
              <a:xfrm>
                <a:off x="3648224" y="2546312"/>
                <a:ext cx="5296120" cy="548640"/>
                <a:chOff x="2151942" y="2794331"/>
                <a:chExt cx="6324148" cy="671374"/>
              </a:xfrm>
            </p:grpSpPr>
            <p:sp>
              <p:nvSpPr>
                <p:cNvPr id="16" name="Rectangle 15"/>
                <p:cNvSpPr/>
                <p:nvPr/>
              </p:nvSpPr>
              <p:spPr bwMode="auto">
                <a:xfrm>
                  <a:off x="2151942" y="2794331"/>
                  <a:ext cx="6324148" cy="671374"/>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2297639" y="3005368"/>
                  <a:ext cx="6043280" cy="249258"/>
                </a:xfrm>
                <a:prstGeom prst="rect">
                  <a:avLst/>
                </a:prstGeom>
                <a:noFill/>
              </p:spPr>
              <p:txBody>
                <a:bodyPr wrap="square" lIns="0" tIns="0" rIns="0" bIns="0" rtlCol="0">
                  <a:spAutoFit/>
                </a:bodyPr>
                <a:lstStyle/>
                <a:p>
                  <a:pPr defTabSz="914280">
                    <a:lnSpc>
                      <a:spcPct val="90000"/>
                    </a:lnSpc>
                  </a:pPr>
                  <a:r>
                    <a:rPr lang="de-DE" sz="1961" spc="-51" dirty="0">
                      <a:gradFill>
                        <a:gsLst>
                          <a:gs pos="0">
                            <a:srgbClr val="505050"/>
                          </a:gs>
                          <a:gs pos="100000">
                            <a:srgbClr val="505050"/>
                          </a:gs>
                        </a:gsLst>
                        <a:lin ang="5400000" scaled="1"/>
                      </a:gradFill>
                    </a:rPr>
                    <a:t>Aufbewahrungsfristen der Daten (Gesetzgeber, Richtlinien)</a:t>
                  </a:r>
                </a:p>
              </p:txBody>
            </p:sp>
          </p:grpSp>
          <p:sp>
            <p:nvSpPr>
              <p:cNvPr id="15" name="Rectangle 14"/>
              <p:cNvSpPr/>
              <p:nvPr/>
            </p:nvSpPr>
            <p:spPr bwMode="auto">
              <a:xfrm>
                <a:off x="2732599" y="2546312"/>
                <a:ext cx="886681"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1" name="Picture 12"/>
            <p:cNvPicPr>
              <a:picLocks noChangeAspect="1" noChangeArrowheads="1"/>
            </p:cNvPicPr>
            <p:nvPr/>
          </p:nvPicPr>
          <p:blipFill>
            <a:blip r:embed="rId4" cstate="email">
              <a:biLevel thresh="50000"/>
              <a:extLst>
                <a:ext uri="{28A0092B-C50C-407E-A947-70E740481C1C}">
                  <a14:useLocalDpi xmlns:a14="http://schemas.microsoft.com/office/drawing/2010/main"/>
                </a:ext>
              </a:extLst>
            </a:blip>
            <a:srcRect/>
            <a:stretch>
              <a:fillRect/>
            </a:stretch>
          </p:blipFill>
          <p:spPr bwMode="auto">
            <a:xfrm>
              <a:off x="2977267" y="2623938"/>
              <a:ext cx="40663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9" name="Group 108"/>
          <p:cNvGrpSpPr/>
          <p:nvPr/>
        </p:nvGrpSpPr>
        <p:grpSpPr>
          <a:xfrm>
            <a:off x="3627773" y="3512732"/>
            <a:ext cx="8281152" cy="731416"/>
            <a:chOff x="2732599" y="3164029"/>
            <a:chExt cx="6211745" cy="548640"/>
          </a:xfrm>
        </p:grpSpPr>
        <p:grpSp>
          <p:nvGrpSpPr>
            <p:cNvPr id="94" name="Group 93"/>
            <p:cNvGrpSpPr/>
            <p:nvPr/>
          </p:nvGrpSpPr>
          <p:grpSpPr>
            <a:xfrm>
              <a:off x="2732599" y="3164029"/>
              <a:ext cx="6211745" cy="548640"/>
              <a:chOff x="2732599" y="3139996"/>
              <a:chExt cx="6211745" cy="548640"/>
            </a:xfrm>
          </p:grpSpPr>
          <p:grpSp>
            <p:nvGrpSpPr>
              <p:cNvPr id="79" name="Group 78"/>
              <p:cNvGrpSpPr/>
              <p:nvPr/>
            </p:nvGrpSpPr>
            <p:grpSpPr>
              <a:xfrm>
                <a:off x="3648224" y="3139996"/>
                <a:ext cx="5296120" cy="548640"/>
                <a:chOff x="2151942" y="3530369"/>
                <a:chExt cx="6324148" cy="671374"/>
              </a:xfrm>
            </p:grpSpPr>
            <p:sp>
              <p:nvSpPr>
                <p:cNvPr id="20" name="Rectangle 19"/>
                <p:cNvSpPr/>
                <p:nvPr/>
              </p:nvSpPr>
              <p:spPr bwMode="auto">
                <a:xfrm>
                  <a:off x="2151942" y="3530369"/>
                  <a:ext cx="6324148" cy="671374"/>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2297639" y="3748827"/>
                  <a:ext cx="6043279" cy="249258"/>
                </a:xfrm>
                <a:prstGeom prst="rect">
                  <a:avLst/>
                </a:prstGeom>
                <a:noFill/>
              </p:spPr>
              <p:txBody>
                <a:bodyPr wrap="square" lIns="0" tIns="0" rIns="0" bIns="0" rtlCol="0">
                  <a:spAutoFit/>
                </a:bodyPr>
                <a:lstStyle/>
                <a:p>
                  <a:pPr defTabSz="914280">
                    <a:lnSpc>
                      <a:spcPct val="90000"/>
                    </a:lnSpc>
                  </a:pPr>
                  <a:r>
                    <a:rPr lang="de-DE" sz="1961" spc="-51" dirty="0">
                      <a:gradFill>
                        <a:gsLst>
                          <a:gs pos="0">
                            <a:srgbClr val="505050"/>
                          </a:gs>
                          <a:gs pos="100000">
                            <a:srgbClr val="505050"/>
                          </a:gs>
                        </a:gsLst>
                        <a:lin ang="5400000" scaled="1"/>
                      </a:gradFill>
                    </a:rPr>
                    <a:t>Aufwendiges Medienmanagement (Tape, Archivierung)</a:t>
                  </a:r>
                </a:p>
              </p:txBody>
            </p:sp>
          </p:grpSp>
          <p:sp>
            <p:nvSpPr>
              <p:cNvPr id="19" name="Rectangle 18"/>
              <p:cNvSpPr/>
              <p:nvPr/>
            </p:nvSpPr>
            <p:spPr bwMode="auto">
              <a:xfrm>
                <a:off x="2732599" y="3139996"/>
                <a:ext cx="886681"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Freeform 63"/>
            <p:cNvSpPr>
              <a:spLocks noEditPoints="1"/>
            </p:cNvSpPr>
            <p:nvPr/>
          </p:nvSpPr>
          <p:spPr bwMode="auto">
            <a:xfrm>
              <a:off x="2948796" y="3227285"/>
              <a:ext cx="437393" cy="420547"/>
            </a:xfrm>
            <a:custGeom>
              <a:avLst/>
              <a:gdLst>
                <a:gd name="T0" fmla="*/ 90 w 308"/>
                <a:gd name="T1" fmla="*/ 80 h 296"/>
                <a:gd name="T2" fmla="*/ 73 w 308"/>
                <a:gd name="T3" fmla="*/ 80 h 296"/>
                <a:gd name="T4" fmla="*/ 115 w 308"/>
                <a:gd name="T5" fmla="*/ 89 h 296"/>
                <a:gd name="T6" fmla="*/ 115 w 308"/>
                <a:gd name="T7" fmla="*/ 72 h 296"/>
                <a:gd name="T8" fmla="*/ 115 w 308"/>
                <a:gd name="T9" fmla="*/ 89 h 296"/>
                <a:gd name="T10" fmla="*/ 72 w 308"/>
                <a:gd name="T11" fmla="*/ 46 h 296"/>
                <a:gd name="T12" fmla="*/ 57 w 308"/>
                <a:gd name="T13" fmla="*/ 55 h 296"/>
                <a:gd name="T14" fmla="*/ 55 w 308"/>
                <a:gd name="T15" fmla="*/ 125 h 296"/>
                <a:gd name="T16" fmla="*/ 73 w 308"/>
                <a:gd name="T17" fmla="*/ 94 h 296"/>
                <a:gd name="T18" fmla="*/ 55 w 308"/>
                <a:gd name="T19" fmla="*/ 125 h 296"/>
                <a:gd name="T20" fmla="*/ 21 w 308"/>
                <a:gd name="T21" fmla="*/ 0 h 296"/>
                <a:gd name="T22" fmla="*/ 0 w 308"/>
                <a:gd name="T23" fmla="*/ 275 h 296"/>
                <a:gd name="T24" fmla="*/ 287 w 308"/>
                <a:gd name="T25" fmla="*/ 296 h 296"/>
                <a:gd name="T26" fmla="*/ 308 w 308"/>
                <a:gd name="T27" fmla="*/ 21 h 296"/>
                <a:gd name="T28" fmla="*/ 20 w 308"/>
                <a:gd name="T29" fmla="*/ 80 h 296"/>
                <a:gd name="T30" fmla="*/ 143 w 308"/>
                <a:gd name="T31" fmla="*/ 80 h 296"/>
                <a:gd name="T32" fmla="*/ 20 w 308"/>
                <a:gd name="T33" fmla="*/ 80 h 296"/>
                <a:gd name="T34" fmla="*/ 39 w 308"/>
                <a:gd name="T35" fmla="*/ 244 h 296"/>
                <a:gd name="T36" fmla="*/ 76 w 308"/>
                <a:gd name="T37" fmla="*/ 244 h 296"/>
                <a:gd name="T38" fmla="*/ 114 w 308"/>
                <a:gd name="T39" fmla="*/ 253 h 296"/>
                <a:gd name="T40" fmla="*/ 114 w 308"/>
                <a:gd name="T41" fmla="*/ 234 h 296"/>
                <a:gd name="T42" fmla="*/ 114 w 308"/>
                <a:gd name="T43" fmla="*/ 253 h 296"/>
                <a:gd name="T44" fmla="*/ 142 w 308"/>
                <a:gd name="T45" fmla="*/ 244 h 296"/>
                <a:gd name="T46" fmla="*/ 161 w 308"/>
                <a:gd name="T47" fmla="*/ 244 h 296"/>
                <a:gd name="T48" fmla="*/ 188 w 308"/>
                <a:gd name="T49" fmla="*/ 253 h 296"/>
                <a:gd name="T50" fmla="*/ 188 w 308"/>
                <a:gd name="T51" fmla="*/ 234 h 296"/>
                <a:gd name="T52" fmla="*/ 188 w 308"/>
                <a:gd name="T53" fmla="*/ 253 h 296"/>
                <a:gd name="T54" fmla="*/ 37 w 308"/>
                <a:gd name="T55" fmla="*/ 193 h 296"/>
                <a:gd name="T56" fmla="*/ 37 w 308"/>
                <a:gd name="T57" fmla="*/ 180 h 296"/>
                <a:gd name="T58" fmla="*/ 278 w 308"/>
                <a:gd name="T59" fmla="*/ 186 h 296"/>
                <a:gd name="T60" fmla="*/ 242 w 308"/>
                <a:gd name="T61" fmla="*/ 140 h 296"/>
                <a:gd name="T62" fmla="*/ 210 w 308"/>
                <a:gd name="T63" fmla="*/ 20 h 296"/>
                <a:gd name="T64" fmla="*/ 242 w 308"/>
                <a:gd name="T65" fmla="*/ 140 h 296"/>
                <a:gd name="T66" fmla="*/ 257 w 308"/>
                <a:gd name="T67" fmla="*/ 62 h 296"/>
                <a:gd name="T68" fmla="*/ 245 w 308"/>
                <a:gd name="T69" fmla="*/ 50 h 296"/>
                <a:gd name="T70" fmla="*/ 195 w 308"/>
                <a:gd name="T71" fmla="*/ 63 h 296"/>
                <a:gd name="T72" fmla="*/ 191 w 308"/>
                <a:gd name="T73" fmla="*/ 80 h 296"/>
                <a:gd name="T74" fmla="*/ 195 w 308"/>
                <a:gd name="T75" fmla="*/ 63 h 296"/>
                <a:gd name="T76" fmla="*/ 227 w 308"/>
                <a:gd name="T77" fmla="*/ 115 h 296"/>
                <a:gd name="T78" fmla="*/ 243 w 308"/>
                <a:gd name="T79" fmla="*/ 111 h 296"/>
                <a:gd name="T80" fmla="*/ 235 w 308"/>
                <a:gd name="T81" fmla="*/ 78 h 296"/>
                <a:gd name="T82" fmla="*/ 218 w 308"/>
                <a:gd name="T83" fmla="*/ 82 h 296"/>
                <a:gd name="T84" fmla="*/ 235 w 308"/>
                <a:gd name="T85" fmla="*/ 7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96">
                  <a:moveTo>
                    <a:pt x="81" y="72"/>
                  </a:moveTo>
                  <a:cubicBezTo>
                    <a:pt x="86" y="72"/>
                    <a:pt x="90" y="76"/>
                    <a:pt x="90" y="80"/>
                  </a:cubicBezTo>
                  <a:cubicBezTo>
                    <a:pt x="90" y="85"/>
                    <a:pt x="86" y="89"/>
                    <a:pt x="81" y="89"/>
                  </a:cubicBezTo>
                  <a:cubicBezTo>
                    <a:pt x="77" y="89"/>
                    <a:pt x="73" y="85"/>
                    <a:pt x="73" y="80"/>
                  </a:cubicBezTo>
                  <a:cubicBezTo>
                    <a:pt x="73" y="76"/>
                    <a:pt x="77" y="72"/>
                    <a:pt x="81" y="72"/>
                  </a:cubicBezTo>
                  <a:close/>
                  <a:moveTo>
                    <a:pt x="115" y="89"/>
                  </a:moveTo>
                  <a:cubicBezTo>
                    <a:pt x="125" y="89"/>
                    <a:pt x="133" y="85"/>
                    <a:pt x="133" y="80"/>
                  </a:cubicBezTo>
                  <a:cubicBezTo>
                    <a:pt x="133" y="76"/>
                    <a:pt x="125" y="72"/>
                    <a:pt x="115" y="72"/>
                  </a:cubicBezTo>
                  <a:cubicBezTo>
                    <a:pt x="105" y="72"/>
                    <a:pt x="97" y="76"/>
                    <a:pt x="97" y="80"/>
                  </a:cubicBezTo>
                  <a:cubicBezTo>
                    <a:pt x="97" y="85"/>
                    <a:pt x="105" y="89"/>
                    <a:pt x="115" y="89"/>
                  </a:cubicBezTo>
                  <a:close/>
                  <a:moveTo>
                    <a:pt x="73" y="66"/>
                  </a:moveTo>
                  <a:cubicBezTo>
                    <a:pt x="77" y="64"/>
                    <a:pt x="76" y="55"/>
                    <a:pt x="72" y="46"/>
                  </a:cubicBezTo>
                  <a:cubicBezTo>
                    <a:pt x="67" y="38"/>
                    <a:pt x="59" y="33"/>
                    <a:pt x="55" y="35"/>
                  </a:cubicBezTo>
                  <a:cubicBezTo>
                    <a:pt x="51" y="37"/>
                    <a:pt x="52" y="46"/>
                    <a:pt x="57" y="55"/>
                  </a:cubicBezTo>
                  <a:cubicBezTo>
                    <a:pt x="62" y="63"/>
                    <a:pt x="69" y="68"/>
                    <a:pt x="73" y="66"/>
                  </a:cubicBezTo>
                  <a:close/>
                  <a:moveTo>
                    <a:pt x="55" y="125"/>
                  </a:moveTo>
                  <a:cubicBezTo>
                    <a:pt x="59" y="128"/>
                    <a:pt x="67" y="123"/>
                    <a:pt x="72" y="114"/>
                  </a:cubicBezTo>
                  <a:cubicBezTo>
                    <a:pt x="76" y="106"/>
                    <a:pt x="77" y="97"/>
                    <a:pt x="73" y="94"/>
                  </a:cubicBezTo>
                  <a:cubicBezTo>
                    <a:pt x="69" y="92"/>
                    <a:pt x="62" y="97"/>
                    <a:pt x="57" y="106"/>
                  </a:cubicBezTo>
                  <a:cubicBezTo>
                    <a:pt x="52" y="114"/>
                    <a:pt x="51" y="123"/>
                    <a:pt x="55" y="125"/>
                  </a:cubicBezTo>
                  <a:close/>
                  <a:moveTo>
                    <a:pt x="287" y="0"/>
                  </a:moveTo>
                  <a:cubicBezTo>
                    <a:pt x="21" y="0"/>
                    <a:pt x="21" y="0"/>
                    <a:pt x="21" y="0"/>
                  </a:cubicBezTo>
                  <a:cubicBezTo>
                    <a:pt x="9" y="0"/>
                    <a:pt x="0" y="10"/>
                    <a:pt x="0" y="21"/>
                  </a:cubicBezTo>
                  <a:cubicBezTo>
                    <a:pt x="0" y="275"/>
                    <a:pt x="0" y="275"/>
                    <a:pt x="0" y="275"/>
                  </a:cubicBezTo>
                  <a:cubicBezTo>
                    <a:pt x="0" y="287"/>
                    <a:pt x="9" y="296"/>
                    <a:pt x="21" y="296"/>
                  </a:cubicBezTo>
                  <a:cubicBezTo>
                    <a:pt x="287" y="296"/>
                    <a:pt x="287" y="296"/>
                    <a:pt x="287" y="296"/>
                  </a:cubicBezTo>
                  <a:cubicBezTo>
                    <a:pt x="298" y="296"/>
                    <a:pt x="308" y="287"/>
                    <a:pt x="308" y="275"/>
                  </a:cubicBezTo>
                  <a:cubicBezTo>
                    <a:pt x="308" y="21"/>
                    <a:pt x="308" y="21"/>
                    <a:pt x="308" y="21"/>
                  </a:cubicBezTo>
                  <a:cubicBezTo>
                    <a:pt x="308" y="10"/>
                    <a:pt x="298" y="0"/>
                    <a:pt x="287" y="0"/>
                  </a:cubicBezTo>
                  <a:close/>
                  <a:moveTo>
                    <a:pt x="20" y="80"/>
                  </a:moveTo>
                  <a:cubicBezTo>
                    <a:pt x="20" y="46"/>
                    <a:pt x="47" y="18"/>
                    <a:pt x="81" y="18"/>
                  </a:cubicBezTo>
                  <a:cubicBezTo>
                    <a:pt x="115" y="18"/>
                    <a:pt x="143" y="46"/>
                    <a:pt x="143" y="80"/>
                  </a:cubicBezTo>
                  <a:cubicBezTo>
                    <a:pt x="143" y="114"/>
                    <a:pt x="115" y="142"/>
                    <a:pt x="81" y="142"/>
                  </a:cubicBezTo>
                  <a:cubicBezTo>
                    <a:pt x="47" y="142"/>
                    <a:pt x="20" y="114"/>
                    <a:pt x="20" y="80"/>
                  </a:cubicBezTo>
                  <a:close/>
                  <a:moveTo>
                    <a:pt x="58" y="263"/>
                  </a:moveTo>
                  <a:cubicBezTo>
                    <a:pt x="47" y="263"/>
                    <a:pt x="39" y="254"/>
                    <a:pt x="39" y="244"/>
                  </a:cubicBezTo>
                  <a:cubicBezTo>
                    <a:pt x="39" y="234"/>
                    <a:pt x="47" y="225"/>
                    <a:pt x="58" y="225"/>
                  </a:cubicBezTo>
                  <a:cubicBezTo>
                    <a:pt x="68" y="225"/>
                    <a:pt x="76" y="234"/>
                    <a:pt x="76" y="244"/>
                  </a:cubicBezTo>
                  <a:cubicBezTo>
                    <a:pt x="76" y="254"/>
                    <a:pt x="68" y="263"/>
                    <a:pt x="58" y="263"/>
                  </a:cubicBezTo>
                  <a:close/>
                  <a:moveTo>
                    <a:pt x="114" y="253"/>
                  </a:moveTo>
                  <a:cubicBezTo>
                    <a:pt x="109" y="253"/>
                    <a:pt x="105" y="249"/>
                    <a:pt x="105" y="244"/>
                  </a:cubicBezTo>
                  <a:cubicBezTo>
                    <a:pt x="105" y="239"/>
                    <a:pt x="109" y="234"/>
                    <a:pt x="114" y="234"/>
                  </a:cubicBezTo>
                  <a:cubicBezTo>
                    <a:pt x="119" y="234"/>
                    <a:pt x="124" y="239"/>
                    <a:pt x="124" y="244"/>
                  </a:cubicBezTo>
                  <a:cubicBezTo>
                    <a:pt x="124" y="249"/>
                    <a:pt x="119" y="253"/>
                    <a:pt x="114" y="253"/>
                  </a:cubicBezTo>
                  <a:close/>
                  <a:moveTo>
                    <a:pt x="151" y="253"/>
                  </a:moveTo>
                  <a:cubicBezTo>
                    <a:pt x="146" y="253"/>
                    <a:pt x="142" y="249"/>
                    <a:pt x="142" y="244"/>
                  </a:cubicBezTo>
                  <a:cubicBezTo>
                    <a:pt x="142" y="239"/>
                    <a:pt x="146" y="234"/>
                    <a:pt x="151" y="234"/>
                  </a:cubicBezTo>
                  <a:cubicBezTo>
                    <a:pt x="157" y="234"/>
                    <a:pt x="161" y="239"/>
                    <a:pt x="161" y="244"/>
                  </a:cubicBezTo>
                  <a:cubicBezTo>
                    <a:pt x="161" y="249"/>
                    <a:pt x="157" y="253"/>
                    <a:pt x="151" y="253"/>
                  </a:cubicBezTo>
                  <a:close/>
                  <a:moveTo>
                    <a:pt x="188" y="253"/>
                  </a:moveTo>
                  <a:cubicBezTo>
                    <a:pt x="183" y="253"/>
                    <a:pt x="179" y="249"/>
                    <a:pt x="179" y="244"/>
                  </a:cubicBezTo>
                  <a:cubicBezTo>
                    <a:pt x="179" y="239"/>
                    <a:pt x="183" y="234"/>
                    <a:pt x="188" y="234"/>
                  </a:cubicBezTo>
                  <a:cubicBezTo>
                    <a:pt x="194" y="234"/>
                    <a:pt x="198" y="239"/>
                    <a:pt x="198" y="244"/>
                  </a:cubicBezTo>
                  <a:cubicBezTo>
                    <a:pt x="198" y="249"/>
                    <a:pt x="194" y="253"/>
                    <a:pt x="188" y="253"/>
                  </a:cubicBezTo>
                  <a:close/>
                  <a:moveTo>
                    <a:pt x="271" y="193"/>
                  </a:moveTo>
                  <a:cubicBezTo>
                    <a:pt x="37" y="193"/>
                    <a:pt x="37" y="193"/>
                    <a:pt x="37" y="193"/>
                  </a:cubicBezTo>
                  <a:cubicBezTo>
                    <a:pt x="33" y="193"/>
                    <a:pt x="30" y="190"/>
                    <a:pt x="30" y="186"/>
                  </a:cubicBezTo>
                  <a:cubicBezTo>
                    <a:pt x="30" y="183"/>
                    <a:pt x="33" y="180"/>
                    <a:pt x="37" y="180"/>
                  </a:cubicBezTo>
                  <a:cubicBezTo>
                    <a:pt x="271" y="180"/>
                    <a:pt x="271" y="180"/>
                    <a:pt x="271" y="180"/>
                  </a:cubicBezTo>
                  <a:cubicBezTo>
                    <a:pt x="275" y="180"/>
                    <a:pt x="278" y="183"/>
                    <a:pt x="278" y="186"/>
                  </a:cubicBezTo>
                  <a:cubicBezTo>
                    <a:pt x="278" y="190"/>
                    <a:pt x="275" y="193"/>
                    <a:pt x="271" y="193"/>
                  </a:cubicBezTo>
                  <a:close/>
                  <a:moveTo>
                    <a:pt x="242" y="140"/>
                  </a:moveTo>
                  <a:cubicBezTo>
                    <a:pt x="209" y="149"/>
                    <a:pt x="176" y="129"/>
                    <a:pt x="167" y="96"/>
                  </a:cubicBezTo>
                  <a:cubicBezTo>
                    <a:pt x="158" y="63"/>
                    <a:pt x="177" y="29"/>
                    <a:pt x="210" y="20"/>
                  </a:cubicBezTo>
                  <a:cubicBezTo>
                    <a:pt x="243" y="12"/>
                    <a:pt x="277" y="31"/>
                    <a:pt x="286" y="64"/>
                  </a:cubicBezTo>
                  <a:cubicBezTo>
                    <a:pt x="295" y="97"/>
                    <a:pt x="275" y="131"/>
                    <a:pt x="242" y="140"/>
                  </a:cubicBezTo>
                  <a:close/>
                  <a:moveTo>
                    <a:pt x="263" y="43"/>
                  </a:moveTo>
                  <a:cubicBezTo>
                    <a:pt x="267" y="47"/>
                    <a:pt x="264" y="55"/>
                    <a:pt x="257" y="62"/>
                  </a:cubicBezTo>
                  <a:cubicBezTo>
                    <a:pt x="250" y="69"/>
                    <a:pt x="241" y="72"/>
                    <a:pt x="238" y="69"/>
                  </a:cubicBezTo>
                  <a:cubicBezTo>
                    <a:pt x="235" y="65"/>
                    <a:pt x="238" y="57"/>
                    <a:pt x="245" y="50"/>
                  </a:cubicBezTo>
                  <a:cubicBezTo>
                    <a:pt x="252" y="43"/>
                    <a:pt x="260" y="40"/>
                    <a:pt x="263" y="43"/>
                  </a:cubicBezTo>
                  <a:close/>
                  <a:moveTo>
                    <a:pt x="195" y="63"/>
                  </a:moveTo>
                  <a:cubicBezTo>
                    <a:pt x="186" y="61"/>
                    <a:pt x="177" y="62"/>
                    <a:pt x="176" y="67"/>
                  </a:cubicBezTo>
                  <a:cubicBezTo>
                    <a:pt x="175" y="71"/>
                    <a:pt x="181" y="77"/>
                    <a:pt x="191" y="80"/>
                  </a:cubicBezTo>
                  <a:cubicBezTo>
                    <a:pt x="201" y="82"/>
                    <a:pt x="209" y="80"/>
                    <a:pt x="210" y="76"/>
                  </a:cubicBezTo>
                  <a:cubicBezTo>
                    <a:pt x="212" y="71"/>
                    <a:pt x="205" y="66"/>
                    <a:pt x="195" y="63"/>
                  </a:cubicBezTo>
                  <a:close/>
                  <a:moveTo>
                    <a:pt x="230" y="96"/>
                  </a:moveTo>
                  <a:cubicBezTo>
                    <a:pt x="226" y="97"/>
                    <a:pt x="224" y="106"/>
                    <a:pt x="227" y="115"/>
                  </a:cubicBezTo>
                  <a:cubicBezTo>
                    <a:pt x="230" y="125"/>
                    <a:pt x="235" y="131"/>
                    <a:pt x="240" y="130"/>
                  </a:cubicBezTo>
                  <a:cubicBezTo>
                    <a:pt x="244" y="129"/>
                    <a:pt x="246" y="120"/>
                    <a:pt x="243" y="111"/>
                  </a:cubicBezTo>
                  <a:cubicBezTo>
                    <a:pt x="241" y="101"/>
                    <a:pt x="235" y="94"/>
                    <a:pt x="230" y="96"/>
                  </a:cubicBezTo>
                  <a:close/>
                  <a:moveTo>
                    <a:pt x="235" y="78"/>
                  </a:moveTo>
                  <a:cubicBezTo>
                    <a:pt x="233" y="74"/>
                    <a:pt x="229" y="71"/>
                    <a:pt x="224" y="72"/>
                  </a:cubicBezTo>
                  <a:cubicBezTo>
                    <a:pt x="220" y="73"/>
                    <a:pt x="217" y="78"/>
                    <a:pt x="218" y="82"/>
                  </a:cubicBezTo>
                  <a:cubicBezTo>
                    <a:pt x="219" y="87"/>
                    <a:pt x="224" y="90"/>
                    <a:pt x="229" y="88"/>
                  </a:cubicBezTo>
                  <a:cubicBezTo>
                    <a:pt x="233" y="87"/>
                    <a:pt x="236" y="83"/>
                    <a:pt x="235" y="78"/>
                  </a:cubicBezTo>
                  <a:close/>
                </a:path>
              </a:pathLst>
            </a:custGeom>
            <a:solidFill>
              <a:schemeClr val="bg1"/>
            </a:solidFill>
            <a:ln>
              <a:noFill/>
            </a:ln>
          </p:spPr>
          <p:txBody>
            <a:bodyPr vert="horz" wrap="square" lIns="121853" tIns="60927" rIns="121853" bIns="60927" numCol="1" anchor="t" anchorCtr="0" compatLnSpc="1">
              <a:prstTxWarp prst="textNoShape">
                <a:avLst/>
              </a:prstTxWarp>
            </a:bodyPr>
            <a:lstStyle/>
            <a:p>
              <a:pPr defTabSz="1218587" fontAlgn="base">
                <a:spcBef>
                  <a:spcPct val="0"/>
                </a:spcBef>
                <a:spcAft>
                  <a:spcPct val="0"/>
                </a:spcAft>
              </a:pPr>
              <a:endParaRPr lang="en-US" sz="2132" spc="-40" dirty="0">
                <a:solidFill>
                  <a:srgbClr val="505050"/>
                </a:solidFill>
                <a:cs typeface="Segoe UI" panose="020B0502040204020203" pitchFamily="34" charset="0"/>
              </a:endParaRPr>
            </a:p>
          </p:txBody>
        </p:sp>
      </p:grpSp>
      <p:grpSp>
        <p:nvGrpSpPr>
          <p:cNvPr id="112" name="Group 111"/>
          <p:cNvGrpSpPr/>
          <p:nvPr/>
        </p:nvGrpSpPr>
        <p:grpSpPr>
          <a:xfrm>
            <a:off x="2043314" y="1131414"/>
            <a:ext cx="1521179" cy="4689848"/>
            <a:chOff x="1544088" y="1377780"/>
            <a:chExt cx="1141046" cy="3517885"/>
          </a:xfrm>
        </p:grpSpPr>
        <p:sp>
          <p:nvSpPr>
            <p:cNvPr id="88" name="Rectangle 87"/>
            <p:cNvSpPr/>
            <p:nvPr/>
          </p:nvSpPr>
          <p:spPr bwMode="auto">
            <a:xfrm>
              <a:off x="1544088" y="1377780"/>
              <a:ext cx="1141046" cy="351788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03" tIns="195044" rIns="121903" bIns="195044" numCol="1" spcCol="0" rtlCol="0" fromWordArt="0" anchor="ctr" anchorCtr="0" forceAA="0" compatLnSpc="1">
              <a:prstTxWarp prst="textNoShape">
                <a:avLst/>
              </a:prstTxWarp>
              <a:noAutofit/>
            </a:bodyPr>
            <a:lstStyle/>
            <a:p>
              <a:pPr algn="ctr" defTabSz="1243184" fontAlgn="base">
                <a:lnSpc>
                  <a:spcPct val="90000"/>
                </a:lnSpc>
                <a:spcBef>
                  <a:spcPct val="0"/>
                </a:spcBef>
                <a:spcAft>
                  <a:spcPct val="0"/>
                </a:spcAft>
              </a:pPr>
              <a:endParaRPr lang="en-US" sz="2133" dirty="0">
                <a:gradFill>
                  <a:gsLst>
                    <a:gs pos="0">
                      <a:srgbClr val="FFFFFF"/>
                    </a:gs>
                    <a:gs pos="100000">
                      <a:srgbClr val="FFFFFF"/>
                    </a:gs>
                  </a:gsLst>
                  <a:lin ang="5400000" scaled="0"/>
                </a:gradFill>
                <a:ea typeface="Segoe UI" pitchFamily="34" charset="0"/>
                <a:cs typeface="Segoe UI" pitchFamily="34" charset="0"/>
              </a:endParaRPr>
            </a:p>
            <a:p>
              <a:pPr algn="ctr" defTabSz="1243184" fontAlgn="base">
                <a:lnSpc>
                  <a:spcPct val="90000"/>
                </a:lnSpc>
                <a:spcBef>
                  <a:spcPct val="0"/>
                </a:spcBef>
                <a:spcAft>
                  <a:spcPct val="0"/>
                </a:spcAft>
              </a:pPr>
              <a:endParaRPr lang="en-US" sz="2133" dirty="0">
                <a:gradFill>
                  <a:gsLst>
                    <a:gs pos="0">
                      <a:srgbClr val="FFFFFF"/>
                    </a:gs>
                    <a:gs pos="100000">
                      <a:srgbClr val="FFFFFF"/>
                    </a:gs>
                  </a:gsLst>
                  <a:lin ang="5400000" scaled="0"/>
                </a:gradFill>
                <a:ea typeface="Segoe UI" pitchFamily="34" charset="0"/>
                <a:cs typeface="Segoe UI" pitchFamily="34" charset="0"/>
              </a:endParaRPr>
            </a:p>
            <a:p>
              <a:pPr algn="ctr" defTabSz="1243184" fontAlgn="base">
                <a:lnSpc>
                  <a:spcPct val="90000"/>
                </a:lnSpc>
                <a:spcBef>
                  <a:spcPct val="0"/>
                </a:spcBef>
                <a:spcAft>
                  <a:spcPct val="0"/>
                </a:spcAft>
              </a:pPr>
              <a:r>
                <a:rPr lang="de-DE" sz="2133" dirty="0">
                  <a:gradFill>
                    <a:gsLst>
                      <a:gs pos="0">
                        <a:srgbClr val="FFFFFF"/>
                      </a:gs>
                      <a:gs pos="100000">
                        <a:srgbClr val="FFFFFF"/>
                      </a:gs>
                    </a:gsLst>
                    <a:lin ang="5400000" scaled="0"/>
                  </a:gradFill>
                  <a:ea typeface="Segoe UI" pitchFamily="34" charset="0"/>
                  <a:cs typeface="Segoe UI" pitchFamily="34" charset="0"/>
                </a:rPr>
                <a:t>Hindernis</a:t>
              </a:r>
            </a:p>
          </p:txBody>
        </p:sp>
        <p:pic>
          <p:nvPicPr>
            <p:cNvPr id="103" name="Picture 13"/>
            <p:cNvPicPr>
              <a:picLocks noChangeAspect="1" noChangeArrowheads="1"/>
            </p:cNvPicPr>
            <p:nvPr/>
          </p:nvPicPr>
          <p:blipFill>
            <a:blip r:embed="rId5" cstate="email">
              <a:biLevel thresh="50000"/>
              <a:extLst>
                <a:ext uri="{28A0092B-C50C-407E-A947-70E740481C1C}">
                  <a14:useLocalDpi xmlns:a14="http://schemas.microsoft.com/office/drawing/2010/main"/>
                </a:ext>
              </a:extLst>
            </a:blip>
            <a:srcRect/>
            <a:stretch>
              <a:fillRect/>
            </a:stretch>
          </p:blipFill>
          <p:spPr bwMode="auto">
            <a:xfrm>
              <a:off x="1725084" y="2416192"/>
              <a:ext cx="781614" cy="687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0" name="Group 109"/>
          <p:cNvGrpSpPr/>
          <p:nvPr/>
        </p:nvGrpSpPr>
        <p:grpSpPr>
          <a:xfrm>
            <a:off x="3627773" y="4305615"/>
            <a:ext cx="8281152" cy="731427"/>
            <a:chOff x="2732599" y="3758776"/>
            <a:chExt cx="6211745" cy="548648"/>
          </a:xfrm>
        </p:grpSpPr>
        <p:grpSp>
          <p:nvGrpSpPr>
            <p:cNvPr id="93" name="Group 92"/>
            <p:cNvGrpSpPr/>
            <p:nvPr/>
          </p:nvGrpSpPr>
          <p:grpSpPr>
            <a:xfrm>
              <a:off x="2732599" y="3758776"/>
              <a:ext cx="6211745" cy="548648"/>
              <a:chOff x="2732599" y="3725865"/>
              <a:chExt cx="6211745" cy="548648"/>
            </a:xfrm>
          </p:grpSpPr>
          <p:grpSp>
            <p:nvGrpSpPr>
              <p:cNvPr id="80" name="Group 79"/>
              <p:cNvGrpSpPr/>
              <p:nvPr/>
            </p:nvGrpSpPr>
            <p:grpSpPr>
              <a:xfrm>
                <a:off x="3648224" y="3725872"/>
                <a:ext cx="5296120" cy="548641"/>
                <a:chOff x="2151942" y="4242476"/>
                <a:chExt cx="6324148" cy="671374"/>
              </a:xfrm>
            </p:grpSpPr>
            <p:sp>
              <p:nvSpPr>
                <p:cNvPr id="24" name="Rectangle 23"/>
                <p:cNvSpPr/>
                <p:nvPr/>
              </p:nvSpPr>
              <p:spPr bwMode="auto">
                <a:xfrm>
                  <a:off x="2151942" y="4242476"/>
                  <a:ext cx="6324148" cy="671374"/>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2297639" y="4453506"/>
                  <a:ext cx="6043279" cy="249257"/>
                </a:xfrm>
                <a:prstGeom prst="rect">
                  <a:avLst/>
                </a:prstGeom>
                <a:noFill/>
              </p:spPr>
              <p:txBody>
                <a:bodyPr wrap="square" lIns="0" tIns="0" rIns="0" bIns="0" rtlCol="0">
                  <a:spAutoFit/>
                </a:bodyPr>
                <a:lstStyle/>
                <a:p>
                  <a:pPr defTabSz="914280">
                    <a:lnSpc>
                      <a:spcPct val="90000"/>
                    </a:lnSpc>
                  </a:pPr>
                  <a:r>
                    <a:rPr lang="de-DE" sz="1961" spc="-51" dirty="0">
                      <a:gradFill>
                        <a:gsLst>
                          <a:gs pos="0">
                            <a:srgbClr val="505050"/>
                          </a:gs>
                          <a:gs pos="100000">
                            <a:srgbClr val="505050"/>
                          </a:gs>
                        </a:gsLst>
                        <a:lin ang="5400000" scaled="1"/>
                      </a:gradFill>
                    </a:rPr>
                    <a:t>Nicht getestete DR und Wiederherstellungsprozesse</a:t>
                  </a:r>
                </a:p>
              </p:txBody>
            </p:sp>
          </p:grpSp>
          <p:sp>
            <p:nvSpPr>
              <p:cNvPr id="23" name="Rectangle 22"/>
              <p:cNvSpPr/>
              <p:nvPr/>
            </p:nvSpPr>
            <p:spPr bwMode="auto">
              <a:xfrm>
                <a:off x="2732599" y="3725865"/>
                <a:ext cx="886681"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4" name="Picture 9"/>
            <p:cNvPicPr>
              <a:picLocks noChangeAspect="1" noChangeArrowheads="1"/>
            </p:cNvPicPr>
            <p:nvPr/>
          </p:nvPicPr>
          <p:blipFill>
            <a:blip r:embed="rId6" cstate="email">
              <a:biLevel thresh="50000"/>
              <a:extLst>
                <a:ext uri="{28A0092B-C50C-407E-A947-70E740481C1C}">
                  <a14:useLocalDpi xmlns:a14="http://schemas.microsoft.com/office/drawing/2010/main"/>
                </a:ext>
              </a:extLst>
            </a:blip>
            <a:srcRect/>
            <a:stretch>
              <a:fillRect/>
            </a:stretch>
          </p:blipFill>
          <p:spPr bwMode="auto">
            <a:xfrm>
              <a:off x="2885789" y="3818174"/>
              <a:ext cx="595080" cy="429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3627773" y="1926969"/>
            <a:ext cx="8281152" cy="731416"/>
            <a:chOff x="3716880" y="2685120"/>
            <a:chExt cx="8447206" cy="746082"/>
          </a:xfrm>
        </p:grpSpPr>
        <p:grpSp>
          <p:nvGrpSpPr>
            <p:cNvPr id="96" name="Group 95"/>
            <p:cNvGrpSpPr/>
            <p:nvPr/>
          </p:nvGrpSpPr>
          <p:grpSpPr>
            <a:xfrm>
              <a:off x="3716880" y="2685120"/>
              <a:ext cx="8447206" cy="746082"/>
              <a:chOff x="2732599" y="1963050"/>
              <a:chExt cx="6211745" cy="548640"/>
            </a:xfrm>
          </p:grpSpPr>
          <p:grpSp>
            <p:nvGrpSpPr>
              <p:cNvPr id="77" name="Group 76"/>
              <p:cNvGrpSpPr/>
              <p:nvPr/>
            </p:nvGrpSpPr>
            <p:grpSpPr>
              <a:xfrm>
                <a:off x="3648224" y="1963050"/>
                <a:ext cx="5296120" cy="548640"/>
                <a:chOff x="2151942" y="2052600"/>
                <a:chExt cx="6324148" cy="671374"/>
              </a:xfrm>
            </p:grpSpPr>
            <p:sp>
              <p:nvSpPr>
                <p:cNvPr id="12" name="Rectangle 11"/>
                <p:cNvSpPr/>
                <p:nvPr/>
              </p:nvSpPr>
              <p:spPr bwMode="auto">
                <a:xfrm>
                  <a:off x="2151942" y="2052600"/>
                  <a:ext cx="6324148" cy="671374"/>
                </a:xfrm>
                <a:prstGeom prst="rect">
                  <a:avLst/>
                </a:prstGeom>
                <a:solidFill>
                  <a:srgbClr val="E8E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2667"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297640" y="2263637"/>
                  <a:ext cx="6043279" cy="249258"/>
                </a:xfrm>
                <a:prstGeom prst="rect">
                  <a:avLst/>
                </a:prstGeom>
                <a:noFill/>
              </p:spPr>
              <p:txBody>
                <a:bodyPr wrap="square" lIns="0" tIns="0" rIns="0" bIns="0" rtlCol="0">
                  <a:spAutoFit/>
                </a:bodyPr>
                <a:lstStyle/>
                <a:p>
                  <a:pPr defTabSz="914280">
                    <a:lnSpc>
                      <a:spcPct val="90000"/>
                    </a:lnSpc>
                  </a:pPr>
                  <a:r>
                    <a:rPr lang="de-DE" sz="1961" spc="-51" dirty="0">
                      <a:gradFill>
                        <a:gsLst>
                          <a:gs pos="0">
                            <a:srgbClr val="505050"/>
                          </a:gs>
                          <a:gs pos="100000">
                            <a:srgbClr val="505050"/>
                          </a:gs>
                        </a:gsLst>
                        <a:lin ang="5400000" scaled="1"/>
                      </a:gradFill>
                    </a:rPr>
                    <a:t>Immenses Datenwachstum – oft ohne geeignete Absicherung</a:t>
                  </a:r>
                </a:p>
              </p:txBody>
            </p:sp>
          </p:grpSp>
          <p:sp>
            <p:nvSpPr>
              <p:cNvPr id="11" name="Rectangle 10"/>
              <p:cNvSpPr/>
              <p:nvPr/>
            </p:nvSpPr>
            <p:spPr bwMode="auto">
              <a:xfrm>
                <a:off x="2732599" y="1963050"/>
                <a:ext cx="886681"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184" fontAlgn="base">
                  <a:lnSpc>
                    <a:spcPct val="90000"/>
                  </a:lnSpc>
                  <a:spcBef>
                    <a:spcPct val="0"/>
                  </a:spcBef>
                  <a:spcAft>
                    <a:spcPct val="0"/>
                  </a:spcAft>
                </a:pPr>
                <a:endParaRPr lang="en-US" sz="32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30"/>
            <p:cNvSpPr>
              <a:spLocks noEditPoints="1"/>
            </p:cNvSpPr>
            <p:nvPr/>
          </p:nvSpPr>
          <p:spPr bwMode="auto">
            <a:xfrm flipH="1">
              <a:off x="4080903" y="2767514"/>
              <a:ext cx="497825" cy="545098"/>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rgbClr val="FFFFFF"/>
            </a:solidFill>
            <a:ln>
              <a:noFill/>
            </a:ln>
            <a:extLst/>
          </p:spPr>
          <p:txBody>
            <a:bodyPr vert="horz" wrap="square" lIns="86152" tIns="43076" rIns="86152" bIns="43076" numCol="1" anchor="t" anchorCtr="0" compatLnSpc="1">
              <a:prstTxWarp prst="textNoShape">
                <a:avLst/>
              </a:prstTxWarp>
            </a:bodyPr>
            <a:lstStyle/>
            <a:p>
              <a:pPr defTabSz="877878">
                <a:defRPr/>
              </a:pPr>
              <a:endParaRPr lang="en-US" sz="1635" kern="0">
                <a:solidFill>
                  <a:srgbClr val="505050"/>
                </a:solidFill>
              </a:endParaRPr>
            </a:p>
          </p:txBody>
        </p:sp>
      </p:grpSp>
    </p:spTree>
    <p:extLst>
      <p:ext uri="{BB962C8B-B14F-4D97-AF65-F5344CB8AC3E}">
        <p14:creationId xmlns:p14="http://schemas.microsoft.com/office/powerpoint/2010/main" val="230889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wipe(up)">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wipe(up)">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wipe(left)">
                                      <p:cBhvr>
                                        <p:cTn id="17" dur="500"/>
                                        <p:tgtEl>
                                          <p:spTgt spid="106"/>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wipe(left)">
                                      <p:cBhvr>
                                        <p:cTn id="25" dur="500"/>
                                        <p:tgtEl>
                                          <p:spTgt spid="108"/>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wipe(left)">
                                      <p:cBhvr>
                                        <p:cTn id="29" dur="500"/>
                                        <p:tgtEl>
                                          <p:spTgt spid="109"/>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wipe(left)">
                                      <p:cBhvr>
                                        <p:cTn id="33" dur="500"/>
                                        <p:tgtEl>
                                          <p:spTgt spid="110"/>
                                        </p:tgtEl>
                                      </p:cBhvr>
                                    </p:animEffect>
                                  </p:childTnLst>
                                </p:cTn>
                              </p:par>
                            </p:childTnLst>
                          </p:cTn>
                        </p:par>
                        <p:par>
                          <p:cTn id="34" fill="hold">
                            <p:stCondLst>
                              <p:cond delay="2500"/>
                            </p:stCondLst>
                            <p:childTnLst>
                              <p:par>
                                <p:cTn id="35" presetID="22" presetClass="entr" presetSubtype="8" fill="hold" nodeType="after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left)">
                                      <p:cBhvr>
                                        <p:cTn id="3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3355" y="2084364"/>
            <a:ext cx="6674548" cy="3341480"/>
          </a:xfrm>
        </p:spPr>
        <p:txBody>
          <a:bodyPr/>
          <a:lstStyle/>
          <a:p>
            <a:r>
              <a:rPr lang="en-US" b="1" dirty="0" smtClean="0"/>
              <a:t>Microsoft</a:t>
            </a:r>
            <a:r>
              <a:rPr lang="en-US" dirty="0" smtClean="0"/>
              <a:t> </a:t>
            </a:r>
          </a:p>
          <a:p>
            <a:r>
              <a:rPr lang="en-US" dirty="0" smtClean="0"/>
              <a:t>Azure Site Recovery DRaaS</a:t>
            </a:r>
            <a:endParaRPr lang="en-US" dirty="0"/>
          </a:p>
        </p:txBody>
      </p:sp>
    </p:spTree>
    <p:extLst>
      <p:ext uri="{BB962C8B-B14F-4D97-AF65-F5344CB8AC3E}">
        <p14:creationId xmlns:p14="http://schemas.microsoft.com/office/powerpoint/2010/main" val="147971041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Schützen Sie ihre </a:t>
            </a:r>
            <a:r>
              <a:rPr lang="de-DE" dirty="0" err="1" smtClean="0"/>
              <a:t>Aplikationen</a:t>
            </a:r>
            <a:r>
              <a:rPr lang="de-DE" dirty="0" smtClean="0"/>
              <a:t/>
            </a:r>
            <a:br>
              <a:rPr lang="de-DE" dirty="0" smtClean="0"/>
            </a:br>
            <a:r>
              <a:rPr lang="de-DE" sz="3333" dirty="0" smtClean="0">
                <a:gradFill>
                  <a:gsLst>
                    <a:gs pos="0">
                      <a:schemeClr val="accent1"/>
                    </a:gs>
                    <a:gs pos="100000">
                      <a:schemeClr val="accent1"/>
                    </a:gs>
                  </a:gsLst>
                  <a:lin ang="5400000" scaled="1"/>
                </a:gradFill>
              </a:rPr>
              <a:t>On-</a:t>
            </a:r>
            <a:r>
              <a:rPr lang="de-DE" sz="3333" dirty="0" err="1" smtClean="0">
                <a:gradFill>
                  <a:gsLst>
                    <a:gs pos="0">
                      <a:schemeClr val="accent1"/>
                    </a:gs>
                    <a:gs pos="100000">
                      <a:schemeClr val="accent1"/>
                    </a:gs>
                  </a:gsLst>
                  <a:lin ang="5400000" scaled="1"/>
                </a:gradFill>
              </a:rPr>
              <a:t>Premise</a:t>
            </a:r>
            <a:r>
              <a:rPr lang="de-DE" sz="3333" dirty="0" smtClean="0">
                <a:gradFill>
                  <a:gsLst>
                    <a:gs pos="0">
                      <a:schemeClr val="accent1"/>
                    </a:gs>
                    <a:gs pos="100000">
                      <a:schemeClr val="accent1"/>
                    </a:gs>
                  </a:gsLst>
                  <a:lin ang="5400000" scaled="1"/>
                </a:gradFill>
              </a:rPr>
              <a:t> zu On-</a:t>
            </a:r>
            <a:r>
              <a:rPr lang="de-DE" sz="3333" dirty="0" err="1" smtClean="0">
                <a:gradFill>
                  <a:gsLst>
                    <a:gs pos="0">
                      <a:schemeClr val="accent1"/>
                    </a:gs>
                    <a:gs pos="100000">
                      <a:schemeClr val="accent1"/>
                    </a:gs>
                  </a:gsLst>
                  <a:lin ang="5400000" scaled="1"/>
                </a:gradFill>
              </a:rPr>
              <a:t>Premise</a:t>
            </a:r>
            <a:r>
              <a:rPr lang="de-DE" sz="3333" dirty="0" smtClean="0">
                <a:gradFill>
                  <a:gsLst>
                    <a:gs pos="0">
                      <a:schemeClr val="accent1"/>
                    </a:gs>
                    <a:gs pos="100000">
                      <a:schemeClr val="accent1"/>
                    </a:gs>
                  </a:gsLst>
                  <a:lin ang="5400000" scaled="1"/>
                </a:gradFill>
              </a:rPr>
              <a:t> Sicherung mit Hyper-V</a:t>
            </a:r>
            <a:r>
              <a:rPr lang="de-DE" dirty="0" smtClean="0">
                <a:solidFill>
                  <a:srgbClr val="505050"/>
                </a:solidFill>
              </a:rPr>
              <a:t/>
            </a:r>
            <a:br>
              <a:rPr lang="de-DE" dirty="0" smtClean="0">
                <a:solidFill>
                  <a:srgbClr val="505050"/>
                </a:solidFill>
              </a:rPr>
            </a:br>
            <a:endParaRPr lang="de-DE" dirty="0"/>
          </a:p>
        </p:txBody>
      </p:sp>
      <p:sp>
        <p:nvSpPr>
          <p:cNvPr id="3" name="Title 1"/>
          <p:cNvSpPr txBox="1">
            <a:spLocks/>
          </p:cNvSpPr>
          <p:nvPr/>
        </p:nvSpPr>
        <p:spPr>
          <a:xfrm>
            <a:off x="19947" y="-1028054"/>
            <a:ext cx="11616309" cy="1075732"/>
          </a:xfrm>
          <a:prstGeom prst="rect">
            <a:avLst/>
          </a:prstGeom>
        </p:spPr>
        <p:txBody>
          <a:bodyPr vert="horz" wrap="square" lIns="195044" tIns="121903" rIns="195044" bIns="121903"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endParaRPr sz="3200" dirty="0">
              <a:solidFill>
                <a:srgbClr val="505050"/>
              </a:solidFill>
            </a:endParaRPr>
          </a:p>
        </p:txBody>
      </p:sp>
      <p:grpSp>
        <p:nvGrpSpPr>
          <p:cNvPr id="8" name="Group 7"/>
          <p:cNvGrpSpPr/>
          <p:nvPr/>
        </p:nvGrpSpPr>
        <p:grpSpPr>
          <a:xfrm>
            <a:off x="2854731" y="1731524"/>
            <a:ext cx="5267577" cy="4108729"/>
            <a:chOff x="3347481" y="1573053"/>
            <a:chExt cx="5374733" cy="4192307"/>
          </a:xfrm>
        </p:grpSpPr>
        <p:sp>
          <p:nvSpPr>
            <p:cNvPr id="9" name="Freeform 8"/>
            <p:cNvSpPr>
              <a:spLocks/>
            </p:cNvSpPr>
            <p:nvPr/>
          </p:nvSpPr>
          <p:spPr bwMode="auto">
            <a:xfrm>
              <a:off x="7593310" y="4567448"/>
              <a:ext cx="1128904" cy="95697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sp>
          <p:nvSpPr>
            <p:cNvPr id="10" name="Rectangle 5"/>
            <p:cNvSpPr>
              <a:spLocks noChangeArrowheads="1"/>
            </p:cNvSpPr>
            <p:nvPr/>
          </p:nvSpPr>
          <p:spPr bwMode="auto">
            <a:xfrm>
              <a:off x="6819056" y="4444655"/>
              <a:ext cx="831836" cy="1079768"/>
            </a:xfrm>
            <a:prstGeom prst="rect">
              <a:avLst/>
            </a:prstGeom>
            <a:solidFill>
              <a:schemeClr val="bg1">
                <a:lumMod val="65000"/>
              </a:schemeClr>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11" name="Rectangle 5"/>
            <p:cNvSpPr>
              <a:spLocks noChangeArrowheads="1"/>
            </p:cNvSpPr>
            <p:nvPr/>
          </p:nvSpPr>
          <p:spPr bwMode="auto">
            <a:xfrm>
              <a:off x="3800682" y="4750220"/>
              <a:ext cx="670495" cy="775991"/>
            </a:xfrm>
            <a:prstGeom prst="rect">
              <a:avLst/>
            </a:prstGeom>
            <a:solidFill>
              <a:schemeClr val="bg2"/>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cxnSp>
          <p:nvCxnSpPr>
            <p:cNvPr id="12" name="Straight Arrow Connector 11"/>
            <p:cNvCxnSpPr/>
            <p:nvPr/>
          </p:nvCxnSpPr>
          <p:spPr>
            <a:xfrm>
              <a:off x="4815625" y="3095278"/>
              <a:ext cx="0" cy="641471"/>
            </a:xfrm>
            <a:prstGeom prst="straightConnector1">
              <a:avLst/>
            </a:prstGeom>
            <a:ln w="571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064125" y="2930416"/>
              <a:ext cx="0" cy="837784"/>
            </a:xfrm>
            <a:prstGeom prst="straightConnector1">
              <a:avLst/>
            </a:prstGeom>
            <a:ln w="57150">
              <a:solidFill>
                <a:schemeClr val="tx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198087" y="1573053"/>
              <a:ext cx="3956260" cy="1550576"/>
              <a:chOff x="616226" y="1630760"/>
              <a:chExt cx="4596553" cy="1801531"/>
            </a:xfrm>
          </p:grpSpPr>
          <p:sp>
            <p:nvSpPr>
              <p:cNvPr id="61"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91400" tIns="45700" rIns="91400" bIns="45700" numCol="1" anchor="t" anchorCtr="0" compatLnSpc="1">
                <a:prstTxWarp prst="textNoShape">
                  <a:avLst/>
                </a:prstTxWarp>
              </a:bodyPr>
              <a:lstStyle/>
              <a:p>
                <a:pPr defTabSz="914060"/>
                <a:endParaRPr lang="en-US">
                  <a:solidFill>
                    <a:srgbClr val="000000"/>
                  </a:solidFill>
                </a:endParaRPr>
              </a:p>
            </p:txBody>
          </p:sp>
          <p:sp>
            <p:nvSpPr>
              <p:cNvPr id="62"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91400" tIns="45700" rIns="91400" bIns="45700" numCol="1" anchor="t" anchorCtr="0" compatLnSpc="1">
                <a:prstTxWarp prst="textNoShape">
                  <a:avLst/>
                </a:prstTxWarp>
              </a:bodyPr>
              <a:lstStyle/>
              <a:p>
                <a:pPr defTabSz="914060"/>
                <a:endParaRPr lang="en-US">
                  <a:solidFill>
                    <a:srgbClr val="000000"/>
                  </a:solidFill>
                </a:endParaRPr>
              </a:p>
            </p:txBody>
          </p:sp>
          <p:sp>
            <p:nvSpPr>
              <p:cNvPr id="63"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defTabSz="914060"/>
                <a:endParaRPr lang="en-US" kern="0">
                  <a:solidFill>
                    <a:srgbClr val="505050"/>
                  </a:solidFill>
                </a:endParaRPr>
              </a:p>
            </p:txBody>
          </p:sp>
          <p:sp>
            <p:nvSpPr>
              <p:cNvPr id="64" name="TextBox 63"/>
              <p:cNvSpPr txBox="1"/>
              <p:nvPr/>
            </p:nvSpPr>
            <p:spPr>
              <a:xfrm>
                <a:off x="1762721" y="2418609"/>
                <a:ext cx="1863728" cy="802916"/>
              </a:xfrm>
              <a:prstGeom prst="rect">
                <a:avLst/>
              </a:prstGeom>
              <a:noFill/>
              <a:ln>
                <a:noFill/>
              </a:ln>
            </p:spPr>
            <p:txBody>
              <a:bodyPr wrap="none" lIns="179183" tIns="143347" rIns="179183" bIns="143347" rtlCol="0">
                <a:spAutoFit/>
              </a:bodyPr>
              <a:lstStyle/>
              <a:p>
                <a:pPr algn="ctr" defTabSz="913197">
                  <a:lnSpc>
                    <a:spcPct val="90000"/>
                  </a:lnSpc>
                  <a:spcAft>
                    <a:spcPts val="588"/>
                  </a:spcAft>
                </a:pPr>
                <a:r>
                  <a:rPr lang="en-US" sz="1400" kern="0" dirty="0">
                    <a:solidFill>
                      <a:srgbClr val="FFFFFF"/>
                    </a:solidFill>
                  </a:rPr>
                  <a:t>Microsoft Azure </a:t>
                </a:r>
                <a:br>
                  <a:rPr lang="en-US" sz="1400" kern="0" dirty="0">
                    <a:solidFill>
                      <a:srgbClr val="FFFFFF"/>
                    </a:solidFill>
                  </a:rPr>
                </a:br>
                <a:r>
                  <a:rPr lang="en-US" sz="1400" kern="0" dirty="0">
                    <a:solidFill>
                      <a:srgbClr val="FFFFFF"/>
                    </a:solidFill>
                  </a:rPr>
                  <a:t>Site Recovery</a:t>
                </a:r>
              </a:p>
            </p:txBody>
          </p:sp>
        </p:grpSp>
        <p:sp>
          <p:nvSpPr>
            <p:cNvPr id="15" name="Left-Right Arrow 14"/>
            <p:cNvSpPr/>
            <p:nvPr/>
          </p:nvSpPr>
          <p:spPr bwMode="auto">
            <a:xfrm>
              <a:off x="5221300" y="4717614"/>
              <a:ext cx="1407264" cy="181417"/>
            </a:xfrm>
            <a:prstGeom prst="leftRightArrow">
              <a:avLst>
                <a:gd name="adj1" fmla="val 54971"/>
                <a:gd name="adj2" fmla="val 5021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ctr" anchorCtr="0" forceAA="0" compatLnSpc="1">
              <a:prstTxWarp prst="textNoShape">
                <a:avLst/>
              </a:prstTxWarp>
              <a:noAutofit/>
            </a:bodyPr>
            <a:lstStyle/>
            <a:p>
              <a:pPr algn="ctr" defTabSz="932125" fontAlgn="base">
                <a:lnSpc>
                  <a:spcPct val="90000"/>
                </a:lnSpc>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4888340" y="3235920"/>
              <a:ext cx="2156695" cy="148514"/>
            </a:xfrm>
            <a:prstGeom prst="rect">
              <a:avLst/>
            </a:prstGeom>
            <a:noFill/>
          </p:spPr>
          <p:txBody>
            <a:bodyPr wrap="square" lIns="179048" tIns="0" rIns="179048" bIns="0" rtlCol="0">
              <a:spAutoFit/>
            </a:bodyPr>
            <a:lstStyle>
              <a:defPPr>
                <a:defRPr lang="en-US"/>
              </a:defPPr>
              <a:lvl1pPr defTabSz="913538">
                <a:lnSpc>
                  <a:spcPct val="90000"/>
                </a:lnSpc>
                <a:spcAft>
                  <a:spcPts val="588"/>
                </a:spcAft>
                <a:defRPr sz="1100">
                  <a:solidFill>
                    <a:srgbClr val="505050"/>
                  </a:solidFill>
                </a:defRPr>
              </a:lvl1pPr>
            </a:lstStyle>
            <a:p>
              <a:pPr algn="ctr"/>
              <a:r>
                <a:rPr lang="de-DE" sz="1051" dirty="0" err="1"/>
                <a:t>Kommunikations</a:t>
              </a:r>
              <a:r>
                <a:rPr lang="de-DE" sz="1051" dirty="0"/>
                <a:t> Kanal</a:t>
              </a:r>
            </a:p>
          </p:txBody>
        </p:sp>
        <p:sp>
          <p:nvSpPr>
            <p:cNvPr id="17" name="Rectangle 16"/>
            <p:cNvSpPr/>
            <p:nvPr/>
          </p:nvSpPr>
          <p:spPr>
            <a:xfrm>
              <a:off x="5121480" y="4305756"/>
              <a:ext cx="1597286" cy="423950"/>
            </a:xfrm>
            <a:prstGeom prst="rect">
              <a:avLst/>
            </a:prstGeom>
            <a:noFill/>
          </p:spPr>
          <p:txBody>
            <a:bodyPr wrap="square" lIns="179048" tIns="0" rIns="179048" bIns="0" rtlCol="0">
              <a:spAutoFit/>
            </a:bodyPr>
            <a:lstStyle/>
            <a:p>
              <a:pPr algn="ctr" defTabSz="913197">
                <a:lnSpc>
                  <a:spcPct val="90000"/>
                </a:lnSpc>
                <a:spcAft>
                  <a:spcPts val="588"/>
                </a:spcAft>
              </a:pPr>
              <a:r>
                <a:rPr lang="de-DE" sz="1000" dirty="0" err="1">
                  <a:solidFill>
                    <a:srgbClr val="505050"/>
                  </a:solidFill>
                </a:rPr>
                <a:t>Replikations</a:t>
              </a:r>
              <a:r>
                <a:rPr lang="de-DE" sz="1000" dirty="0">
                  <a:solidFill>
                    <a:srgbClr val="505050"/>
                  </a:solidFill>
                </a:rPr>
                <a:t> Kanal: </a:t>
              </a:r>
              <a:br>
                <a:rPr lang="de-DE" sz="1000" dirty="0">
                  <a:solidFill>
                    <a:srgbClr val="505050"/>
                  </a:solidFill>
                </a:rPr>
              </a:br>
              <a:r>
                <a:rPr lang="de-DE" sz="1000" dirty="0">
                  <a:solidFill>
                    <a:srgbClr val="505050"/>
                  </a:solidFill>
                </a:rPr>
                <a:t>Hyper-V </a:t>
              </a:r>
              <a:r>
                <a:rPr lang="de-DE" sz="1000" dirty="0" err="1">
                  <a:solidFill>
                    <a:srgbClr val="505050"/>
                  </a:solidFill>
                </a:rPr>
                <a:t>Replica</a:t>
              </a:r>
              <a:r>
                <a:rPr lang="de-DE" sz="1000" dirty="0">
                  <a:solidFill>
                    <a:srgbClr val="505050"/>
                  </a:solidFill>
                </a:rPr>
                <a:t> oder SAN Replikation</a:t>
              </a:r>
            </a:p>
          </p:txBody>
        </p:sp>
        <p:grpSp>
          <p:nvGrpSpPr>
            <p:cNvPr id="18" name="Group 17"/>
            <p:cNvGrpSpPr/>
            <p:nvPr/>
          </p:nvGrpSpPr>
          <p:grpSpPr>
            <a:xfrm>
              <a:off x="4381459" y="3770094"/>
              <a:ext cx="1525357" cy="1995266"/>
              <a:chOff x="1047576" y="3696507"/>
              <a:chExt cx="1495583" cy="1956321"/>
            </a:xfrm>
          </p:grpSpPr>
          <p:sp>
            <p:nvSpPr>
              <p:cNvPr id="47" name="TextBox 46"/>
              <p:cNvSpPr txBox="1"/>
              <p:nvPr/>
            </p:nvSpPr>
            <p:spPr>
              <a:xfrm>
                <a:off x="1918270" y="4920521"/>
                <a:ext cx="624889" cy="732307"/>
              </a:xfrm>
              <a:prstGeom prst="rect">
                <a:avLst/>
              </a:prstGeom>
              <a:noFill/>
            </p:spPr>
            <p:txBody>
              <a:bodyPr wrap="square" lIns="0" tIns="146241" rIns="0" bIns="146241" rtlCol="0">
                <a:spAutoFit/>
              </a:bodyPr>
              <a:lstStyle/>
              <a:p>
                <a:pPr defTabSz="914060">
                  <a:lnSpc>
                    <a:spcPct val="90000"/>
                  </a:lnSpc>
                  <a:spcAft>
                    <a:spcPts val="600"/>
                  </a:spcAft>
                </a:pPr>
                <a:r>
                  <a:rPr lang="de-DE" sz="1051" kern="0" dirty="0">
                    <a:solidFill>
                      <a:srgbClr val="505050"/>
                    </a:solidFill>
                  </a:rPr>
                  <a:t>Primäre</a:t>
                </a:r>
                <a:br>
                  <a:rPr lang="de-DE" sz="1051" kern="0" dirty="0">
                    <a:solidFill>
                      <a:srgbClr val="505050"/>
                    </a:solidFill>
                  </a:rPr>
                </a:br>
                <a:r>
                  <a:rPr lang="de-DE" sz="1051" kern="0" dirty="0">
                    <a:solidFill>
                      <a:srgbClr val="505050"/>
                    </a:solidFill>
                  </a:rPr>
                  <a:t>Lokation</a:t>
                </a:r>
                <a:br>
                  <a:rPr lang="de-DE" sz="1051" kern="0" dirty="0">
                    <a:solidFill>
                      <a:srgbClr val="505050"/>
                    </a:solidFill>
                  </a:rPr>
                </a:br>
                <a:endParaRPr lang="de-DE" sz="1051" kern="0" dirty="0">
                  <a:solidFill>
                    <a:srgbClr val="505050"/>
                  </a:solidFill>
                </a:endParaRPr>
              </a:p>
            </p:txBody>
          </p:sp>
          <p:grpSp>
            <p:nvGrpSpPr>
              <p:cNvPr id="48" name="Group 47"/>
              <p:cNvGrpSpPr/>
              <p:nvPr/>
            </p:nvGrpSpPr>
            <p:grpSpPr>
              <a:xfrm>
                <a:off x="1055947" y="4121329"/>
                <a:ext cx="815599" cy="1297016"/>
                <a:chOff x="13103226" y="2775830"/>
                <a:chExt cx="1039812" cy="1616572"/>
              </a:xfrm>
            </p:grpSpPr>
            <p:sp>
              <p:nvSpPr>
                <p:cNvPr id="52" name="Rectangle 5"/>
                <p:cNvSpPr>
                  <a:spLocks noChangeArrowheads="1"/>
                </p:cNvSpPr>
                <p:nvPr/>
              </p:nvSpPr>
              <p:spPr bwMode="auto">
                <a:xfrm>
                  <a:off x="13103226" y="2775830"/>
                  <a:ext cx="1039812" cy="1616572"/>
                </a:xfrm>
                <a:prstGeom prst="rect">
                  <a:avLst/>
                </a:prstGeom>
                <a:solidFill>
                  <a:schemeClr val="accent5"/>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57"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58"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59"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60"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grpSp>
          <p:sp>
            <p:nvSpPr>
              <p:cNvPr id="49" name="TextBox 48"/>
              <p:cNvSpPr txBox="1"/>
              <p:nvPr/>
            </p:nvSpPr>
            <p:spPr>
              <a:xfrm>
                <a:off x="1121483" y="5046509"/>
                <a:ext cx="684529" cy="332540"/>
              </a:xfrm>
              <a:prstGeom prst="rect">
                <a:avLst/>
              </a:prstGeom>
              <a:noFill/>
            </p:spPr>
            <p:txBody>
              <a:bodyPr wrap="square" lIns="0" tIns="0" rIns="0" bIns="0" rtlCol="0">
                <a:spAutoFit/>
              </a:bodyPr>
              <a:lstStyle/>
              <a:p>
                <a:pPr algn="ctr" defTabSz="914060">
                  <a:lnSpc>
                    <a:spcPct val="90000"/>
                  </a:lnSpc>
                </a:pPr>
                <a:r>
                  <a:rPr lang="en-US" sz="1200" dirty="0">
                    <a:solidFill>
                      <a:srgbClr val="FFFFFF"/>
                    </a:solidFill>
                  </a:rPr>
                  <a:t>Windows Server</a:t>
                </a:r>
              </a:p>
            </p:txBody>
          </p:sp>
          <p:sp>
            <p:nvSpPr>
              <p:cNvPr id="50" name="Rectangle 49"/>
              <p:cNvSpPr/>
              <p:nvPr/>
            </p:nvSpPr>
            <p:spPr bwMode="auto">
              <a:xfrm>
                <a:off x="1055947" y="3696507"/>
                <a:ext cx="815076" cy="430383"/>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19" name="Group 18"/>
            <p:cNvGrpSpPr/>
            <p:nvPr/>
          </p:nvGrpSpPr>
          <p:grpSpPr>
            <a:xfrm>
              <a:off x="5931047" y="3770094"/>
              <a:ext cx="1564485" cy="1846756"/>
              <a:chOff x="2566917" y="3696507"/>
              <a:chExt cx="1533947" cy="1810709"/>
            </a:xfrm>
          </p:grpSpPr>
          <p:sp>
            <p:nvSpPr>
              <p:cNvPr id="32" name="TextBox 31"/>
              <p:cNvSpPr txBox="1"/>
              <p:nvPr/>
            </p:nvSpPr>
            <p:spPr>
              <a:xfrm>
                <a:off x="2566917" y="4920522"/>
                <a:ext cx="638746" cy="586694"/>
              </a:xfrm>
              <a:prstGeom prst="rect">
                <a:avLst/>
              </a:prstGeom>
              <a:noFill/>
            </p:spPr>
            <p:txBody>
              <a:bodyPr wrap="square" lIns="0" tIns="146241" rIns="0" bIns="146241"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060"/>
                <a:r>
                  <a:rPr lang="de-DE" sz="1051" dirty="0" err="1">
                    <a:solidFill>
                      <a:srgbClr val="505050"/>
                    </a:solidFill>
                  </a:rPr>
                  <a:t>Recovery</a:t>
                </a:r>
                <a:r>
                  <a:rPr lang="de-DE" sz="1051" dirty="0">
                    <a:solidFill>
                      <a:srgbClr val="505050"/>
                    </a:solidFill>
                  </a:rPr>
                  <a:t> Lokation</a:t>
                </a:r>
              </a:p>
            </p:txBody>
          </p:sp>
          <p:grpSp>
            <p:nvGrpSpPr>
              <p:cNvPr id="33" name="Group 32"/>
              <p:cNvGrpSpPr/>
              <p:nvPr/>
            </p:nvGrpSpPr>
            <p:grpSpPr>
              <a:xfrm>
                <a:off x="3251903" y="4125870"/>
                <a:ext cx="815599" cy="1291203"/>
                <a:chOff x="13103226" y="2775830"/>
                <a:chExt cx="1039812" cy="1616572"/>
              </a:xfrm>
            </p:grpSpPr>
            <p:sp>
              <p:nvSpPr>
                <p:cNvPr id="38" name="Rectangle 5"/>
                <p:cNvSpPr>
                  <a:spLocks noChangeArrowheads="1"/>
                </p:cNvSpPr>
                <p:nvPr/>
              </p:nvSpPr>
              <p:spPr bwMode="auto">
                <a:xfrm>
                  <a:off x="13103226" y="2775830"/>
                  <a:ext cx="1039812" cy="1616572"/>
                </a:xfrm>
                <a:prstGeom prst="rect">
                  <a:avLst/>
                </a:prstGeom>
                <a:solidFill>
                  <a:schemeClr val="accent5"/>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3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4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4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4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43" name="Oval 14"/>
                <p:cNvSpPr>
                  <a:spLocks noChangeArrowheads="1"/>
                </p:cNvSpPr>
                <p:nvPr/>
              </p:nvSpPr>
              <p:spPr bwMode="auto">
                <a:xfrm>
                  <a:off x="13875539" y="2970470"/>
                  <a:ext cx="79105" cy="79105"/>
                </a:xfrm>
                <a:prstGeom prst="ellipse">
                  <a:avLst/>
                </a:prstGeom>
                <a:solidFill>
                  <a:srgbClr val="00188F"/>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44" name="Oval 15"/>
                <p:cNvSpPr>
                  <a:spLocks noChangeArrowheads="1"/>
                </p:cNvSpPr>
                <p:nvPr/>
              </p:nvSpPr>
              <p:spPr bwMode="auto">
                <a:xfrm>
                  <a:off x="13875539" y="3224438"/>
                  <a:ext cx="79105" cy="79105"/>
                </a:xfrm>
                <a:prstGeom prst="ellipse">
                  <a:avLst/>
                </a:prstGeom>
                <a:solidFill>
                  <a:srgbClr val="00188F"/>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45" name="Oval 16"/>
                <p:cNvSpPr>
                  <a:spLocks noChangeArrowheads="1"/>
                </p:cNvSpPr>
                <p:nvPr/>
              </p:nvSpPr>
              <p:spPr bwMode="auto">
                <a:xfrm>
                  <a:off x="13875539" y="3478406"/>
                  <a:ext cx="79105" cy="79105"/>
                </a:xfrm>
                <a:prstGeom prst="ellipse">
                  <a:avLst/>
                </a:prstGeom>
                <a:solidFill>
                  <a:srgbClr val="00188F"/>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sp>
              <p:nvSpPr>
                <p:cNvPr id="46" name="Oval 17"/>
                <p:cNvSpPr>
                  <a:spLocks noChangeArrowheads="1"/>
                </p:cNvSpPr>
                <p:nvPr/>
              </p:nvSpPr>
              <p:spPr bwMode="auto">
                <a:xfrm>
                  <a:off x="13875539" y="3732374"/>
                  <a:ext cx="79105" cy="79105"/>
                </a:xfrm>
                <a:prstGeom prst="ellipse">
                  <a:avLst/>
                </a:prstGeom>
                <a:solidFill>
                  <a:srgbClr val="00188F"/>
                </a:solidFill>
                <a:ln>
                  <a:noFill/>
                </a:ln>
              </p:spPr>
              <p:txBody>
                <a:bodyPr vert="horz" wrap="square" lIns="91400" tIns="45700" rIns="91400" bIns="45700" numCol="1" anchor="t" anchorCtr="0" compatLnSpc="1">
                  <a:prstTxWarp prst="textNoShape">
                    <a:avLst/>
                  </a:prstTxWarp>
                </a:bodyPr>
                <a:lstStyle/>
                <a:p>
                  <a:pPr defTabSz="914060"/>
                  <a:endParaRPr lang="en-US" sz="1600">
                    <a:solidFill>
                      <a:srgbClr val="000000"/>
                    </a:solidFill>
                  </a:endParaRPr>
                </a:p>
              </p:txBody>
            </p:sp>
          </p:grpSp>
          <p:sp>
            <p:nvSpPr>
              <p:cNvPr id="34" name="TextBox 33"/>
              <p:cNvSpPr txBox="1"/>
              <p:nvPr/>
            </p:nvSpPr>
            <p:spPr>
              <a:xfrm>
                <a:off x="3317441" y="5046201"/>
                <a:ext cx="684526" cy="332540"/>
              </a:xfrm>
              <a:prstGeom prst="rect">
                <a:avLst/>
              </a:prstGeom>
              <a:noFill/>
            </p:spPr>
            <p:txBody>
              <a:bodyPr wrap="square" lIns="0" tIns="0" rIns="0" bIns="0" rtlCol="0">
                <a:spAutoFit/>
              </a:bodyPr>
              <a:lstStyle/>
              <a:p>
                <a:pPr algn="ctr" defTabSz="914060">
                  <a:lnSpc>
                    <a:spcPct val="90000"/>
                  </a:lnSpc>
                </a:pPr>
                <a:r>
                  <a:rPr lang="en-US" sz="1200" dirty="0">
                    <a:solidFill>
                      <a:srgbClr val="FFFFFF"/>
                    </a:solidFill>
                  </a:rPr>
                  <a:t>Windows Server</a:t>
                </a:r>
              </a:p>
            </p:txBody>
          </p:sp>
          <p:grpSp>
            <p:nvGrpSpPr>
              <p:cNvPr id="35" name="Group 34"/>
              <p:cNvGrpSpPr/>
              <p:nvPr/>
            </p:nvGrpSpPr>
            <p:grpSpPr>
              <a:xfrm>
                <a:off x="3250818" y="3696507"/>
                <a:ext cx="850046" cy="430383"/>
                <a:chOff x="3510283" y="4159091"/>
                <a:chExt cx="984977" cy="498699"/>
              </a:xfrm>
            </p:grpSpPr>
            <p:sp>
              <p:nvSpPr>
                <p:cNvPr id="36" name="Rectangle 35"/>
                <p:cNvSpPr/>
                <p:nvPr/>
              </p:nvSpPr>
              <p:spPr bwMode="auto">
                <a:xfrm>
                  <a:off x="3510283" y="4159091"/>
                  <a:ext cx="946319" cy="49869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1" rIns="182803" bIns="146241"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20" name="Group 19"/>
            <p:cNvGrpSpPr/>
            <p:nvPr/>
          </p:nvGrpSpPr>
          <p:grpSpPr>
            <a:xfrm>
              <a:off x="3561257" y="5140021"/>
              <a:ext cx="196756" cy="377743"/>
              <a:chOff x="7791149" y="4987730"/>
              <a:chExt cx="192916" cy="370370"/>
            </a:xfrm>
          </p:grpSpPr>
          <p:sp>
            <p:nvSpPr>
              <p:cNvPr id="2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sp>
            <p:nvSpPr>
              <p:cNvPr id="3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sp>
            <p:nvSpPr>
              <p:cNvPr id="3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grpSp>
        <p:grpSp>
          <p:nvGrpSpPr>
            <p:cNvPr id="21" name="Group 20"/>
            <p:cNvGrpSpPr/>
            <p:nvPr/>
          </p:nvGrpSpPr>
          <p:grpSpPr>
            <a:xfrm>
              <a:off x="3347481" y="5141657"/>
              <a:ext cx="196756" cy="377743"/>
              <a:chOff x="7791149" y="4987730"/>
              <a:chExt cx="192916" cy="370370"/>
            </a:xfrm>
          </p:grpSpPr>
          <p:sp>
            <p:nvSpPr>
              <p:cNvPr id="26"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sp>
            <p:nvSpPr>
              <p:cNvPr id="27"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sp>
            <p:nvSpPr>
              <p:cNvPr id="28"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grpSp>
        <p:grpSp>
          <p:nvGrpSpPr>
            <p:cNvPr id="22" name="Group 21"/>
            <p:cNvGrpSpPr/>
            <p:nvPr/>
          </p:nvGrpSpPr>
          <p:grpSpPr>
            <a:xfrm>
              <a:off x="7944506" y="5131945"/>
              <a:ext cx="196756" cy="377743"/>
              <a:chOff x="7791149" y="4987730"/>
              <a:chExt cx="192916" cy="370370"/>
            </a:xfrm>
          </p:grpSpPr>
          <p:sp>
            <p:nvSpPr>
              <p:cNvPr id="2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sp>
            <p:nvSpPr>
              <p:cNvPr id="2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sp>
            <p:nvSpPr>
              <p:cNvPr id="2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0" tIns="45700" rIns="91400" bIns="45700" numCol="1" anchor="t" anchorCtr="0" compatLnSpc="1">
                <a:prstTxWarp prst="textNoShape">
                  <a:avLst/>
                </a:prstTxWarp>
              </a:bodyPr>
              <a:lstStyle/>
              <a:p>
                <a:pPr defTabSz="914060"/>
                <a:endParaRPr lang="en-US">
                  <a:solidFill>
                    <a:srgbClr val="505050"/>
                  </a:solidFill>
                </a:endParaRPr>
              </a:p>
            </p:txBody>
          </p:sp>
        </p:grpSp>
      </p:grpSp>
    </p:spTree>
    <p:extLst>
      <p:ext uri="{BB962C8B-B14F-4D97-AF65-F5344CB8AC3E}">
        <p14:creationId xmlns:p14="http://schemas.microsoft.com/office/powerpoint/2010/main" val="341220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de-DE" dirty="0" smtClean="0"/>
              <a:t>Schützen Sie ihre </a:t>
            </a:r>
            <a:r>
              <a:rPr lang="de-DE" dirty="0" err="1" smtClean="0"/>
              <a:t>Aplikationen</a:t>
            </a:r>
            <a:r>
              <a:rPr lang="de-DE" dirty="0" smtClean="0"/>
              <a:t/>
            </a:r>
            <a:br>
              <a:rPr lang="de-DE" dirty="0" smtClean="0"/>
            </a:br>
            <a:r>
              <a:rPr lang="de-DE" sz="3333" dirty="0" smtClean="0">
                <a:gradFill>
                  <a:gsLst>
                    <a:gs pos="0">
                      <a:schemeClr val="accent1"/>
                    </a:gs>
                    <a:gs pos="100000">
                      <a:schemeClr val="accent1"/>
                    </a:gs>
                  </a:gsLst>
                  <a:lin ang="5400000" scaled="1"/>
                </a:gradFill>
              </a:rPr>
              <a:t>On-</a:t>
            </a:r>
            <a:r>
              <a:rPr lang="de-DE" sz="3333" dirty="0" err="1" smtClean="0">
                <a:gradFill>
                  <a:gsLst>
                    <a:gs pos="0">
                      <a:schemeClr val="accent1"/>
                    </a:gs>
                    <a:gs pos="100000">
                      <a:schemeClr val="accent1"/>
                    </a:gs>
                  </a:gsLst>
                  <a:lin ang="5400000" scaled="1"/>
                </a:gradFill>
              </a:rPr>
              <a:t>Premise</a:t>
            </a:r>
            <a:r>
              <a:rPr lang="de-DE" sz="3333" dirty="0" smtClean="0">
                <a:gradFill>
                  <a:gsLst>
                    <a:gs pos="0">
                      <a:schemeClr val="accent1"/>
                    </a:gs>
                    <a:gs pos="100000">
                      <a:schemeClr val="accent1"/>
                    </a:gs>
                  </a:gsLst>
                  <a:lin ang="5400000" scaled="1"/>
                </a:gradFill>
              </a:rPr>
              <a:t> zu On-</a:t>
            </a:r>
            <a:r>
              <a:rPr lang="de-DE" sz="3333" dirty="0" err="1" smtClean="0">
                <a:gradFill>
                  <a:gsLst>
                    <a:gs pos="0">
                      <a:schemeClr val="accent1"/>
                    </a:gs>
                    <a:gs pos="100000">
                      <a:schemeClr val="accent1"/>
                    </a:gs>
                  </a:gsLst>
                  <a:lin ang="5400000" scaled="1"/>
                </a:gradFill>
              </a:rPr>
              <a:t>Premise</a:t>
            </a:r>
            <a:r>
              <a:rPr lang="de-DE" sz="3333" dirty="0" smtClean="0">
                <a:gradFill>
                  <a:gsLst>
                    <a:gs pos="0">
                      <a:schemeClr val="accent1"/>
                    </a:gs>
                    <a:gs pos="100000">
                      <a:schemeClr val="accent1"/>
                    </a:gs>
                  </a:gsLst>
                  <a:lin ang="5400000" scaled="1"/>
                </a:gradFill>
              </a:rPr>
              <a:t> Sicherung mit „Anderen“</a:t>
            </a:r>
            <a:endParaRPr lang="de-DE" dirty="0"/>
          </a:p>
        </p:txBody>
      </p:sp>
      <p:sp>
        <p:nvSpPr>
          <p:cNvPr id="3" name="Title 1"/>
          <p:cNvSpPr txBox="1">
            <a:spLocks/>
          </p:cNvSpPr>
          <p:nvPr/>
        </p:nvSpPr>
        <p:spPr>
          <a:xfrm>
            <a:off x="19947" y="-1028054"/>
            <a:ext cx="11616309" cy="1075732"/>
          </a:xfrm>
          <a:prstGeom prst="rect">
            <a:avLst/>
          </a:prstGeom>
        </p:spPr>
        <p:txBody>
          <a:bodyPr vert="horz" wrap="square" lIns="195044" tIns="121903" rIns="195044" bIns="121903"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endParaRPr sz="3200" dirty="0">
              <a:solidFill>
                <a:srgbClr val="505050"/>
              </a:solidFill>
            </a:endParaRPr>
          </a:p>
        </p:txBody>
      </p:sp>
      <p:grpSp>
        <p:nvGrpSpPr>
          <p:cNvPr id="65" name="Group 64"/>
          <p:cNvGrpSpPr/>
          <p:nvPr/>
        </p:nvGrpSpPr>
        <p:grpSpPr>
          <a:xfrm>
            <a:off x="2951018" y="1710085"/>
            <a:ext cx="5436524" cy="4034009"/>
            <a:chOff x="4603150" y="1385759"/>
            <a:chExt cx="3945281" cy="2972746"/>
          </a:xfrm>
        </p:grpSpPr>
        <p:grpSp>
          <p:nvGrpSpPr>
            <p:cNvPr id="66" name="Group 65"/>
            <p:cNvGrpSpPr/>
            <p:nvPr/>
          </p:nvGrpSpPr>
          <p:grpSpPr>
            <a:xfrm>
              <a:off x="4603150" y="1385759"/>
              <a:ext cx="3945281" cy="2972746"/>
              <a:chOff x="3347356" y="1573052"/>
              <a:chExt cx="5366620" cy="4043712"/>
            </a:xfrm>
          </p:grpSpPr>
          <p:sp>
            <p:nvSpPr>
              <p:cNvPr id="69" name="Freeform 68"/>
              <p:cNvSpPr>
                <a:spLocks/>
              </p:cNvSpPr>
              <p:nvPr/>
            </p:nvSpPr>
            <p:spPr bwMode="auto">
              <a:xfrm>
                <a:off x="7585072" y="4567446"/>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tx1">
                  <a:lumMod val="20000"/>
                  <a:lumOff val="80000"/>
                </a:schemeClr>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70" name="Rectangle 69"/>
              <p:cNvSpPr>
                <a:spLocks noChangeArrowheads="1"/>
              </p:cNvSpPr>
              <p:nvPr/>
            </p:nvSpPr>
            <p:spPr bwMode="auto">
              <a:xfrm>
                <a:off x="6819049" y="4444655"/>
                <a:ext cx="831835" cy="1080257"/>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71" name="Rectangle 70"/>
              <p:cNvSpPr>
                <a:spLocks noChangeArrowheads="1"/>
              </p:cNvSpPr>
              <p:nvPr/>
            </p:nvSpPr>
            <p:spPr bwMode="auto">
              <a:xfrm>
                <a:off x="3800679" y="4750710"/>
                <a:ext cx="670494" cy="775500"/>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cxnSp>
            <p:nvCxnSpPr>
              <p:cNvPr id="72" name="Straight Arrow Connector 71"/>
              <p:cNvCxnSpPr/>
              <p:nvPr/>
            </p:nvCxnSpPr>
            <p:spPr>
              <a:xfrm>
                <a:off x="4815620" y="3095278"/>
                <a:ext cx="0" cy="641471"/>
              </a:xfrm>
              <a:prstGeom prst="straightConnector1">
                <a:avLst/>
              </a:prstGeom>
              <a:ln w="57150">
                <a:solidFill>
                  <a:schemeClr val="bg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7064118" y="2930416"/>
                <a:ext cx="0" cy="837784"/>
              </a:xfrm>
              <a:prstGeom prst="straightConnector1">
                <a:avLst/>
              </a:prstGeom>
              <a:ln w="57150">
                <a:solidFill>
                  <a:schemeClr val="bg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4198083" y="1573052"/>
                <a:ext cx="3956256" cy="1550575"/>
                <a:chOff x="616226" y="1630760"/>
                <a:chExt cx="4596553" cy="1801531"/>
              </a:xfrm>
            </p:grpSpPr>
            <p:sp>
              <p:nvSpPr>
                <p:cNvPr id="118" name="Freeform 117"/>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000000"/>
                    </a:solidFill>
                  </a:endParaRPr>
                </a:p>
              </p:txBody>
            </p:sp>
            <p:sp>
              <p:nvSpPr>
                <p:cNvPr id="119" name="Freeform 118"/>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188F"/>
                </a:solidFill>
                <a:ln>
                  <a:noFill/>
                </a:ln>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000000"/>
                    </a:solidFill>
                  </a:endParaRPr>
                </a:p>
              </p:txBody>
            </p:sp>
            <p:sp>
              <p:nvSpPr>
                <p:cNvPr id="120" name="Freeform 119"/>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kern="0">
                    <a:solidFill>
                      <a:srgbClr val="505050"/>
                    </a:solidFill>
                  </a:endParaRPr>
                </a:p>
              </p:txBody>
            </p:sp>
            <p:sp>
              <p:nvSpPr>
                <p:cNvPr id="121" name="TextBox 179"/>
                <p:cNvSpPr txBox="1"/>
                <p:nvPr/>
              </p:nvSpPr>
              <p:spPr>
                <a:xfrm>
                  <a:off x="1707294" y="2418608"/>
                  <a:ext cx="1974580" cy="802916"/>
                </a:xfrm>
                <a:prstGeom prst="rect">
                  <a:avLst/>
                </a:prstGeom>
                <a:noFill/>
                <a:ln>
                  <a:noFill/>
                </a:ln>
              </p:spPr>
              <p:txBody>
                <a:bodyPr wrap="none" lIns="134387" tIns="107510" rIns="134387" bIns="10751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4915">
                    <a:lnSpc>
                      <a:spcPct val="90000"/>
                    </a:lnSpc>
                    <a:spcAft>
                      <a:spcPts val="441"/>
                    </a:spcAft>
                  </a:pPr>
                  <a:r>
                    <a:rPr lang="en-US" sz="1050" kern="0" dirty="0">
                      <a:solidFill>
                        <a:srgbClr val="FFFFFF"/>
                      </a:solidFill>
                    </a:rPr>
                    <a:t>Microsoft Azure </a:t>
                  </a:r>
                  <a:br>
                    <a:rPr lang="en-US" sz="1050" kern="0" dirty="0">
                      <a:solidFill>
                        <a:srgbClr val="FFFFFF"/>
                      </a:solidFill>
                    </a:rPr>
                  </a:br>
                  <a:r>
                    <a:rPr lang="en-US" sz="1050" kern="0" dirty="0">
                      <a:solidFill>
                        <a:srgbClr val="FFFFFF"/>
                      </a:solidFill>
                    </a:rPr>
                    <a:t>Site Recovery</a:t>
                  </a:r>
                </a:p>
              </p:txBody>
            </p:sp>
          </p:grpSp>
          <p:sp>
            <p:nvSpPr>
              <p:cNvPr id="75" name="Left-Right Arrow 74"/>
              <p:cNvSpPr/>
              <p:nvPr/>
            </p:nvSpPr>
            <p:spPr bwMode="auto">
              <a:xfrm>
                <a:off x="5221295" y="4717614"/>
                <a:ext cx="1407263" cy="181417"/>
              </a:xfrm>
              <a:prstGeom prst="leftRightArrow">
                <a:avLst>
                  <a:gd name="adj1" fmla="val 54971"/>
                  <a:gd name="adj2" fmla="val 5021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02" tIns="109681" rIns="137102" bIns="109681" numCol="1" spcCol="0" rtlCol="0" fromWordArt="0" anchor="ctr"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699111" fontAlgn="base">
                  <a:lnSpc>
                    <a:spcPct val="90000"/>
                  </a:lnSpc>
                  <a:spcBef>
                    <a:spcPct val="0"/>
                  </a:spcBef>
                  <a:spcAft>
                    <a:spcPct val="0"/>
                  </a:spcAft>
                </a:pPr>
                <a:endParaRPr lang="en-US" sz="750"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34"/>
              <p:cNvSpPr txBox="1"/>
              <p:nvPr/>
            </p:nvSpPr>
            <p:spPr>
              <a:xfrm>
                <a:off x="4888337" y="3235919"/>
                <a:ext cx="2156693" cy="148469"/>
              </a:xfrm>
              <a:prstGeom prst="rect">
                <a:avLst/>
              </a:prstGeom>
              <a:noFill/>
            </p:spPr>
            <p:txBody>
              <a:bodyPr wrap="square" lIns="134286" tIns="0" rIns="134286"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a:r>
                  <a:rPr lang="en-US" sz="788" dirty="0"/>
                  <a:t>Download InMage Scout</a:t>
                </a:r>
                <a:endParaRPr lang="en-US" sz="788" dirty="0">
                  <a:solidFill>
                    <a:srgbClr val="FF0000"/>
                  </a:solidFill>
                </a:endParaRPr>
              </a:p>
            </p:txBody>
          </p:sp>
          <p:sp>
            <p:nvSpPr>
              <p:cNvPr id="77" name="Rectangle 76"/>
              <p:cNvSpPr/>
              <p:nvPr/>
            </p:nvSpPr>
            <p:spPr>
              <a:xfrm>
                <a:off x="5144953" y="4135627"/>
                <a:ext cx="1597285" cy="565267"/>
              </a:xfrm>
              <a:prstGeom prst="rect">
                <a:avLst/>
              </a:prstGeom>
              <a:noFill/>
            </p:spPr>
            <p:txBody>
              <a:bodyPr wrap="square" lIns="134286" tIns="0" rIns="134286"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4915">
                  <a:lnSpc>
                    <a:spcPct val="90000"/>
                  </a:lnSpc>
                  <a:spcAft>
                    <a:spcPts val="441"/>
                  </a:spcAft>
                </a:pPr>
                <a:r>
                  <a:rPr lang="de-DE" sz="750" dirty="0">
                    <a:solidFill>
                      <a:srgbClr val="505050"/>
                    </a:solidFill>
                  </a:rPr>
                  <a:t>Replikation und </a:t>
                </a:r>
                <a:r>
                  <a:rPr lang="de-DE" sz="750" dirty="0" err="1">
                    <a:solidFill>
                      <a:srgbClr val="505050"/>
                    </a:solidFill>
                  </a:rPr>
                  <a:t>Orchestrierungs</a:t>
                </a:r>
                <a:r>
                  <a:rPr lang="de-DE" sz="750" dirty="0">
                    <a:solidFill>
                      <a:srgbClr val="505050"/>
                    </a:solidFill>
                  </a:rPr>
                  <a:t> Kanal: </a:t>
                </a:r>
                <a:r>
                  <a:rPr lang="de-DE" sz="750" dirty="0" err="1">
                    <a:solidFill>
                      <a:srgbClr val="505050"/>
                    </a:solidFill>
                  </a:rPr>
                  <a:t>InMage</a:t>
                </a:r>
                <a:r>
                  <a:rPr lang="de-DE" sz="750" dirty="0">
                    <a:solidFill>
                      <a:srgbClr val="505050"/>
                    </a:solidFill>
                  </a:rPr>
                  <a:t> Replikation</a:t>
                </a:r>
              </a:p>
            </p:txBody>
          </p:sp>
          <p:grpSp>
            <p:nvGrpSpPr>
              <p:cNvPr id="78" name="Group 77"/>
              <p:cNvGrpSpPr/>
              <p:nvPr/>
            </p:nvGrpSpPr>
            <p:grpSpPr>
              <a:xfrm>
                <a:off x="4389993" y="3770094"/>
                <a:ext cx="1516819" cy="1846668"/>
                <a:chOff x="1055947" y="3696506"/>
                <a:chExt cx="1487212" cy="1810623"/>
              </a:xfrm>
            </p:grpSpPr>
            <p:sp>
              <p:nvSpPr>
                <p:cNvPr id="105" name="TextBox 163"/>
                <p:cNvSpPr txBox="1"/>
                <p:nvPr/>
              </p:nvSpPr>
              <p:spPr>
                <a:xfrm>
                  <a:off x="1918269" y="4920521"/>
                  <a:ext cx="624890" cy="586608"/>
                </a:xfrm>
                <a:prstGeom prst="rect">
                  <a:avLst/>
                </a:prstGeom>
                <a:noFill/>
              </p:spPr>
              <p:txBody>
                <a:bodyPr wrap="square" lIns="0" tIns="109681" rIns="0" bIns="109681"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lnSpc>
                      <a:spcPct val="90000"/>
                    </a:lnSpc>
                    <a:spcAft>
                      <a:spcPts val="450"/>
                    </a:spcAft>
                  </a:pPr>
                  <a:r>
                    <a:rPr lang="de-DE" sz="788" kern="0" dirty="0">
                      <a:solidFill>
                        <a:srgbClr val="505050"/>
                      </a:solidFill>
                    </a:rPr>
                    <a:t>Primäre</a:t>
                  </a:r>
                  <a:br>
                    <a:rPr lang="de-DE" sz="788" kern="0" dirty="0">
                      <a:solidFill>
                        <a:srgbClr val="505050"/>
                      </a:solidFill>
                    </a:rPr>
                  </a:br>
                  <a:r>
                    <a:rPr lang="de-DE" sz="788" kern="0" dirty="0">
                      <a:solidFill>
                        <a:srgbClr val="505050"/>
                      </a:solidFill>
                    </a:rPr>
                    <a:t>Lokation</a:t>
                  </a:r>
                </a:p>
              </p:txBody>
            </p:sp>
            <p:grpSp>
              <p:nvGrpSpPr>
                <p:cNvPr id="106" name="Group 105"/>
                <p:cNvGrpSpPr/>
                <p:nvPr/>
              </p:nvGrpSpPr>
              <p:grpSpPr>
                <a:xfrm>
                  <a:off x="1055947" y="4121329"/>
                  <a:ext cx="815599" cy="1297016"/>
                  <a:chOff x="13103226" y="2775830"/>
                  <a:chExt cx="1039812" cy="1616572"/>
                </a:xfrm>
              </p:grpSpPr>
              <p:sp>
                <p:nvSpPr>
                  <p:cNvPr id="109" name="Rectangle 108"/>
                  <p:cNvSpPr>
                    <a:spLocks noChangeArrowheads="1"/>
                  </p:cNvSpPr>
                  <p:nvPr/>
                </p:nvSpPr>
                <p:spPr bwMode="auto">
                  <a:xfrm>
                    <a:off x="13103226" y="2775830"/>
                    <a:ext cx="1039812" cy="1616572"/>
                  </a:xfrm>
                  <a:prstGeom prst="rect">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10" name="Freeform 109"/>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11" name="Freeform 110"/>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12" name="Freeform 111"/>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13" name="Freeform 112"/>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14" name="Oval 113"/>
                  <p:cNvSpPr>
                    <a:spLocks noChangeArrowheads="1"/>
                  </p:cNvSpPr>
                  <p:nvPr/>
                </p:nvSpPr>
                <p:spPr bwMode="auto">
                  <a:xfrm>
                    <a:off x="13875539" y="2970470"/>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15" name="Oval 114"/>
                  <p:cNvSpPr>
                    <a:spLocks noChangeArrowheads="1"/>
                  </p:cNvSpPr>
                  <p:nvPr/>
                </p:nvSpPr>
                <p:spPr bwMode="auto">
                  <a:xfrm>
                    <a:off x="13875539" y="3224438"/>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16" name="Oval 115"/>
                  <p:cNvSpPr>
                    <a:spLocks noChangeArrowheads="1"/>
                  </p:cNvSpPr>
                  <p:nvPr/>
                </p:nvSpPr>
                <p:spPr bwMode="auto">
                  <a:xfrm>
                    <a:off x="13875539" y="3478406"/>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17" name="Oval 116"/>
                  <p:cNvSpPr>
                    <a:spLocks noChangeArrowheads="1"/>
                  </p:cNvSpPr>
                  <p:nvPr/>
                </p:nvSpPr>
                <p:spPr bwMode="auto">
                  <a:xfrm>
                    <a:off x="13875539" y="3732374"/>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grpSp>
            <p:sp>
              <p:nvSpPr>
                <p:cNvPr id="107" name="TextBox 165"/>
                <p:cNvSpPr txBox="1"/>
                <p:nvPr/>
              </p:nvSpPr>
              <p:spPr>
                <a:xfrm>
                  <a:off x="1121484" y="5051567"/>
                  <a:ext cx="684528" cy="332540"/>
                </a:xfrm>
                <a:prstGeom prst="rect">
                  <a:avLst/>
                </a:prstGeom>
                <a:noFill/>
              </p:spPr>
              <p:txBody>
                <a:bodyPr wrap="square" lIns="0" tIns="0" rIns="0"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5562">
                    <a:lnSpc>
                      <a:spcPct val="90000"/>
                    </a:lnSpc>
                  </a:pPr>
                  <a:r>
                    <a:rPr lang="en-US" sz="900" dirty="0">
                      <a:solidFill>
                        <a:srgbClr val="FFFFFF"/>
                      </a:solidFill>
                    </a:rPr>
                    <a:t>VMware/Physical</a:t>
                  </a:r>
                </a:p>
              </p:txBody>
            </p:sp>
            <p:sp>
              <p:nvSpPr>
                <p:cNvPr id="108" name="Rectangle 107"/>
                <p:cNvSpPr/>
                <p:nvPr/>
              </p:nvSpPr>
              <p:spPr bwMode="auto">
                <a:xfrm>
                  <a:off x="1055947" y="3696506"/>
                  <a:ext cx="815076" cy="4303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02" tIns="109681" rIns="137102" bIns="109681" numCol="1" spcCol="0" rtlCol="0" fromWordArt="0" anchor="t"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5931044" y="3769907"/>
                <a:ext cx="1530460" cy="1846857"/>
                <a:chOff x="2566917" y="3696321"/>
                <a:chExt cx="1500586" cy="1810808"/>
              </a:xfrm>
            </p:grpSpPr>
            <p:sp>
              <p:nvSpPr>
                <p:cNvPr id="92" name="TextBox 150"/>
                <p:cNvSpPr txBox="1"/>
                <p:nvPr/>
              </p:nvSpPr>
              <p:spPr>
                <a:xfrm>
                  <a:off x="2566917" y="4920521"/>
                  <a:ext cx="638745" cy="586608"/>
                </a:xfrm>
                <a:prstGeom prst="rect">
                  <a:avLst/>
                </a:prstGeom>
                <a:noFill/>
              </p:spPr>
              <p:txBody>
                <a:bodyPr wrap="square" lIns="0" tIns="109681" rIns="0" bIns="109681"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r" defTabSz="685562"/>
                  <a:r>
                    <a:rPr lang="en-US" sz="788" dirty="0">
                      <a:solidFill>
                        <a:srgbClr val="505050"/>
                      </a:solidFill>
                    </a:rPr>
                    <a:t>Recovery </a:t>
                  </a:r>
                  <a:r>
                    <a:rPr lang="en-US" sz="788" dirty="0" err="1">
                      <a:solidFill>
                        <a:srgbClr val="505050"/>
                      </a:solidFill>
                    </a:rPr>
                    <a:t>Loaktion</a:t>
                  </a:r>
                  <a:endParaRPr lang="en-US" sz="788" dirty="0">
                    <a:solidFill>
                      <a:srgbClr val="505050"/>
                    </a:solidFill>
                  </a:endParaRPr>
                </a:p>
              </p:txBody>
            </p:sp>
            <p:grpSp>
              <p:nvGrpSpPr>
                <p:cNvPr id="93" name="Group 92"/>
                <p:cNvGrpSpPr/>
                <p:nvPr/>
              </p:nvGrpSpPr>
              <p:grpSpPr>
                <a:xfrm>
                  <a:off x="3251362" y="4125870"/>
                  <a:ext cx="815599" cy="1291203"/>
                  <a:chOff x="13102536" y="2775830"/>
                  <a:chExt cx="1039812" cy="1616572"/>
                </a:xfrm>
              </p:grpSpPr>
              <p:sp>
                <p:nvSpPr>
                  <p:cNvPr id="96" name="Rectangle 95"/>
                  <p:cNvSpPr>
                    <a:spLocks noChangeArrowheads="1"/>
                  </p:cNvSpPr>
                  <p:nvPr/>
                </p:nvSpPr>
                <p:spPr bwMode="auto">
                  <a:xfrm>
                    <a:off x="13102536" y="2775830"/>
                    <a:ext cx="1039812" cy="1616572"/>
                  </a:xfrm>
                  <a:prstGeom prst="rect">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97" name="Freeform 9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98" name="Freeform 9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99" name="Freeform 9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00" name="Freeform 9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01" name="Oval 100"/>
                  <p:cNvSpPr>
                    <a:spLocks noChangeArrowheads="1"/>
                  </p:cNvSpPr>
                  <p:nvPr/>
                </p:nvSpPr>
                <p:spPr bwMode="auto">
                  <a:xfrm>
                    <a:off x="13875539" y="2970470"/>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02" name="Oval 101"/>
                  <p:cNvSpPr>
                    <a:spLocks noChangeArrowheads="1"/>
                  </p:cNvSpPr>
                  <p:nvPr/>
                </p:nvSpPr>
                <p:spPr bwMode="auto">
                  <a:xfrm>
                    <a:off x="13875539" y="3224438"/>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03" name="Oval 102"/>
                  <p:cNvSpPr>
                    <a:spLocks noChangeArrowheads="1"/>
                  </p:cNvSpPr>
                  <p:nvPr/>
                </p:nvSpPr>
                <p:spPr bwMode="auto">
                  <a:xfrm>
                    <a:off x="13875539" y="3478406"/>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sp>
                <p:nvSpPr>
                  <p:cNvPr id="104" name="Oval 103"/>
                  <p:cNvSpPr>
                    <a:spLocks noChangeArrowheads="1"/>
                  </p:cNvSpPr>
                  <p:nvPr/>
                </p:nvSpPr>
                <p:spPr bwMode="auto">
                  <a:xfrm>
                    <a:off x="13875539" y="3732374"/>
                    <a:ext cx="79105" cy="79105"/>
                  </a:xfrm>
                  <a:prstGeom prst="ellipse">
                    <a:avLst/>
                  </a:prstGeom>
                  <a:solidFill>
                    <a:schemeClr val="tx2">
                      <a:lumMod val="75000"/>
                    </a:schemeClr>
                  </a:solidFill>
                  <a:ln>
                    <a:noFill/>
                  </a:ln>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200">
                      <a:solidFill>
                        <a:srgbClr val="000000"/>
                      </a:solidFill>
                    </a:endParaRPr>
                  </a:p>
                </p:txBody>
              </p:sp>
            </p:grpSp>
            <p:sp>
              <p:nvSpPr>
                <p:cNvPr id="94" name="TextBox 152"/>
                <p:cNvSpPr txBox="1"/>
                <p:nvPr/>
              </p:nvSpPr>
              <p:spPr>
                <a:xfrm>
                  <a:off x="3317440" y="5145379"/>
                  <a:ext cx="684527" cy="166271"/>
                </a:xfrm>
                <a:prstGeom prst="rect">
                  <a:avLst/>
                </a:prstGeom>
                <a:noFill/>
              </p:spPr>
              <p:txBody>
                <a:bodyPr wrap="square" lIns="0" tIns="0" rIns="0"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5562">
                    <a:lnSpc>
                      <a:spcPct val="90000"/>
                    </a:lnSpc>
                  </a:pPr>
                  <a:r>
                    <a:rPr lang="en-US" sz="900" dirty="0">
                      <a:solidFill>
                        <a:srgbClr val="FFFFFF"/>
                      </a:solidFill>
                    </a:rPr>
                    <a:t>VMware</a:t>
                  </a:r>
                </a:p>
              </p:txBody>
            </p:sp>
            <p:sp>
              <p:nvSpPr>
                <p:cNvPr id="95" name="Rectangle 94"/>
                <p:cNvSpPr/>
                <p:nvPr/>
              </p:nvSpPr>
              <p:spPr bwMode="auto">
                <a:xfrm>
                  <a:off x="3250819" y="3696321"/>
                  <a:ext cx="816684" cy="4315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02" tIns="109681" rIns="137102" bIns="109681" numCol="1" spcCol="0" rtlCol="0" fromWordArt="0" anchor="t" anchorCtr="0" forceAA="0" compatLnSpc="1">
                  <a:prstTxWarp prst="textNoShape">
                    <a:avLst/>
                  </a:prstTxWarp>
                  <a:noAutofit/>
                </a:bodyPr>
                <a:lstStyle>
                  <a:defPPr>
                    <a:defRPr lang="en-US"/>
                  </a:defPPr>
                  <a:lvl1pPr marL="0" algn="l" defTabSz="685758" rtl="0" eaLnBrk="1" latinLnBrk="0" hangingPunct="1">
                    <a:defRPr sz="1323" kern="1200">
                      <a:solidFill>
                        <a:schemeClr val="lt1"/>
                      </a:solidFill>
                      <a:latin typeface="+mn-lt"/>
                      <a:ea typeface="+mn-ea"/>
                      <a:cs typeface="+mn-cs"/>
                    </a:defRPr>
                  </a:lvl1pPr>
                  <a:lvl2pPr marL="342878" algn="l" defTabSz="685758" rtl="0" eaLnBrk="1" latinLnBrk="0" hangingPunct="1">
                    <a:defRPr sz="1323" kern="1200">
                      <a:solidFill>
                        <a:schemeClr val="lt1"/>
                      </a:solidFill>
                      <a:latin typeface="+mn-lt"/>
                      <a:ea typeface="+mn-ea"/>
                      <a:cs typeface="+mn-cs"/>
                    </a:defRPr>
                  </a:lvl2pPr>
                  <a:lvl3pPr marL="685758" algn="l" defTabSz="685758" rtl="0" eaLnBrk="1" latinLnBrk="0" hangingPunct="1">
                    <a:defRPr sz="1323" kern="1200">
                      <a:solidFill>
                        <a:schemeClr val="lt1"/>
                      </a:solidFill>
                      <a:latin typeface="+mn-lt"/>
                      <a:ea typeface="+mn-ea"/>
                      <a:cs typeface="+mn-cs"/>
                    </a:defRPr>
                  </a:lvl3pPr>
                  <a:lvl4pPr marL="1028636" algn="l" defTabSz="685758" rtl="0" eaLnBrk="1" latinLnBrk="0" hangingPunct="1">
                    <a:defRPr sz="1323" kern="1200">
                      <a:solidFill>
                        <a:schemeClr val="lt1"/>
                      </a:solidFill>
                      <a:latin typeface="+mn-lt"/>
                      <a:ea typeface="+mn-ea"/>
                      <a:cs typeface="+mn-cs"/>
                    </a:defRPr>
                  </a:lvl4pPr>
                  <a:lvl5pPr marL="1371515" algn="l" defTabSz="685758" rtl="0" eaLnBrk="1" latinLnBrk="0" hangingPunct="1">
                    <a:defRPr sz="1323" kern="1200">
                      <a:solidFill>
                        <a:schemeClr val="lt1"/>
                      </a:solidFill>
                      <a:latin typeface="+mn-lt"/>
                      <a:ea typeface="+mn-ea"/>
                      <a:cs typeface="+mn-cs"/>
                    </a:defRPr>
                  </a:lvl5pPr>
                  <a:lvl6pPr marL="1714395" algn="l" defTabSz="685758" rtl="0" eaLnBrk="1" latinLnBrk="0" hangingPunct="1">
                    <a:defRPr sz="1323" kern="1200">
                      <a:solidFill>
                        <a:schemeClr val="lt1"/>
                      </a:solidFill>
                      <a:latin typeface="+mn-lt"/>
                      <a:ea typeface="+mn-ea"/>
                      <a:cs typeface="+mn-cs"/>
                    </a:defRPr>
                  </a:lvl6pPr>
                  <a:lvl7pPr marL="2057272" algn="l" defTabSz="685758" rtl="0" eaLnBrk="1" latinLnBrk="0" hangingPunct="1">
                    <a:defRPr sz="1323" kern="1200">
                      <a:solidFill>
                        <a:schemeClr val="lt1"/>
                      </a:solidFill>
                      <a:latin typeface="+mn-lt"/>
                      <a:ea typeface="+mn-ea"/>
                      <a:cs typeface="+mn-cs"/>
                    </a:defRPr>
                  </a:lvl7pPr>
                  <a:lvl8pPr marL="2400152" algn="l" defTabSz="685758" rtl="0" eaLnBrk="1" latinLnBrk="0" hangingPunct="1">
                    <a:defRPr sz="1323" kern="1200">
                      <a:solidFill>
                        <a:schemeClr val="lt1"/>
                      </a:solidFill>
                      <a:latin typeface="+mn-lt"/>
                      <a:ea typeface="+mn-ea"/>
                      <a:cs typeface="+mn-cs"/>
                    </a:defRPr>
                  </a:lvl8pPr>
                  <a:lvl9pPr marL="2743030" algn="l" defTabSz="685758" rtl="0" eaLnBrk="1" latinLnBrk="0" hangingPunct="1">
                    <a:defRPr sz="1323" kern="1200">
                      <a:solidFill>
                        <a:schemeClr val="lt1"/>
                      </a:solidFill>
                      <a:latin typeface="+mn-lt"/>
                      <a:ea typeface="+mn-ea"/>
                      <a:cs typeface="+mn-cs"/>
                    </a:defRPr>
                  </a:lvl9pPr>
                </a:lstStyle>
                <a:p>
                  <a:pPr algn="ctr" defTabSz="699111" fontAlgn="base">
                    <a:lnSpc>
                      <a:spcPct val="90000"/>
                    </a:lnSpc>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a:off x="3561133" y="5140023"/>
                <a:ext cx="196753" cy="377743"/>
                <a:chOff x="7791149" y="4987730"/>
                <a:chExt cx="192916" cy="370370"/>
              </a:xfrm>
            </p:grpSpPr>
            <p:sp>
              <p:nvSpPr>
                <p:cNvPr id="89" name="Rectangle 8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90" name="Oval 8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91" name="Oval 9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grpSp>
          <p:grpSp>
            <p:nvGrpSpPr>
              <p:cNvPr id="81" name="Group 80"/>
              <p:cNvGrpSpPr/>
              <p:nvPr/>
            </p:nvGrpSpPr>
            <p:grpSpPr>
              <a:xfrm>
                <a:off x="3347356" y="5141661"/>
                <a:ext cx="196753" cy="377743"/>
                <a:chOff x="7791149" y="4987730"/>
                <a:chExt cx="192916" cy="370370"/>
              </a:xfrm>
            </p:grpSpPr>
            <p:sp>
              <p:nvSpPr>
                <p:cNvPr id="86" name="Rectangle 85"/>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87" name="Oval 86"/>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88" name="Oval 87"/>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grpSp>
          <p:grpSp>
            <p:nvGrpSpPr>
              <p:cNvPr id="82" name="Group 81"/>
              <p:cNvGrpSpPr/>
              <p:nvPr/>
            </p:nvGrpSpPr>
            <p:grpSpPr>
              <a:xfrm>
                <a:off x="7944385" y="5131949"/>
                <a:ext cx="196753" cy="389515"/>
                <a:chOff x="7791149" y="4987730"/>
                <a:chExt cx="192916" cy="381912"/>
              </a:xfrm>
            </p:grpSpPr>
            <p:sp>
              <p:nvSpPr>
                <p:cNvPr id="83" name="Rectangle 82"/>
                <p:cNvSpPr>
                  <a:spLocks noChangeArrowheads="1"/>
                </p:cNvSpPr>
                <p:nvPr/>
              </p:nvSpPr>
              <p:spPr bwMode="auto">
                <a:xfrm>
                  <a:off x="7869935" y="5225323"/>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84" name="Oval 83"/>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sp>
              <p:nvSpPr>
                <p:cNvPr id="85" name="Oval 84"/>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defTabSz="685562"/>
                  <a:endParaRPr lang="en-US" sz="1350">
                    <a:solidFill>
                      <a:srgbClr val="505050"/>
                    </a:solidFill>
                  </a:endParaRPr>
                </a:p>
              </p:txBody>
            </p:sp>
          </p:grpSp>
        </p:grpSp>
        <p:sp>
          <p:nvSpPr>
            <p:cNvPr id="67" name="TextBox 121"/>
            <p:cNvSpPr txBox="1"/>
            <p:nvPr/>
          </p:nvSpPr>
          <p:spPr>
            <a:xfrm>
              <a:off x="5413698" y="3052197"/>
              <a:ext cx="513250" cy="249334"/>
            </a:xfrm>
            <a:prstGeom prst="rect">
              <a:avLst/>
            </a:prstGeom>
            <a:noFill/>
          </p:spPr>
          <p:txBody>
            <a:bodyPr wrap="square" lIns="0" tIns="0" rIns="0"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5562">
                <a:lnSpc>
                  <a:spcPct val="90000"/>
                </a:lnSpc>
              </a:pPr>
              <a:r>
                <a:rPr lang="en-US" sz="900" dirty="0">
                  <a:solidFill>
                    <a:srgbClr val="FFFFFF"/>
                  </a:solidFill>
                </a:rPr>
                <a:t>InMage Scout</a:t>
              </a:r>
            </a:p>
          </p:txBody>
        </p:sp>
        <p:sp>
          <p:nvSpPr>
            <p:cNvPr id="68" name="TextBox 123"/>
            <p:cNvSpPr txBox="1"/>
            <p:nvPr/>
          </p:nvSpPr>
          <p:spPr>
            <a:xfrm>
              <a:off x="7058447" y="3064480"/>
              <a:ext cx="513250" cy="249334"/>
            </a:xfrm>
            <a:prstGeom prst="rect">
              <a:avLst/>
            </a:prstGeom>
            <a:noFill/>
          </p:spPr>
          <p:txBody>
            <a:bodyPr wrap="square" lIns="0" tIns="0" rIns="0" bIns="0" rtlCol="0">
              <a:spAutoFit/>
            </a:bodyPr>
            <a:lstStyle>
              <a:defPPr>
                <a:defRPr lang="en-US"/>
              </a:defPPr>
              <a:lvl1pPr marL="0" algn="l" defTabSz="685758" rtl="0" eaLnBrk="1" latinLnBrk="0" hangingPunct="1">
                <a:defRPr sz="1323" kern="1200">
                  <a:solidFill>
                    <a:schemeClr val="tx1"/>
                  </a:solidFill>
                  <a:latin typeface="+mn-lt"/>
                  <a:ea typeface="+mn-ea"/>
                  <a:cs typeface="+mn-cs"/>
                </a:defRPr>
              </a:lvl1pPr>
              <a:lvl2pPr marL="342878" algn="l" defTabSz="685758" rtl="0" eaLnBrk="1" latinLnBrk="0" hangingPunct="1">
                <a:defRPr sz="1323" kern="1200">
                  <a:solidFill>
                    <a:schemeClr val="tx1"/>
                  </a:solidFill>
                  <a:latin typeface="+mn-lt"/>
                  <a:ea typeface="+mn-ea"/>
                  <a:cs typeface="+mn-cs"/>
                </a:defRPr>
              </a:lvl2pPr>
              <a:lvl3pPr marL="685758" algn="l" defTabSz="685758" rtl="0" eaLnBrk="1" latinLnBrk="0" hangingPunct="1">
                <a:defRPr sz="1323" kern="1200">
                  <a:solidFill>
                    <a:schemeClr val="tx1"/>
                  </a:solidFill>
                  <a:latin typeface="+mn-lt"/>
                  <a:ea typeface="+mn-ea"/>
                  <a:cs typeface="+mn-cs"/>
                </a:defRPr>
              </a:lvl3pPr>
              <a:lvl4pPr marL="1028636" algn="l" defTabSz="685758" rtl="0" eaLnBrk="1" latinLnBrk="0" hangingPunct="1">
                <a:defRPr sz="1323" kern="1200">
                  <a:solidFill>
                    <a:schemeClr val="tx1"/>
                  </a:solidFill>
                  <a:latin typeface="+mn-lt"/>
                  <a:ea typeface="+mn-ea"/>
                  <a:cs typeface="+mn-cs"/>
                </a:defRPr>
              </a:lvl4pPr>
              <a:lvl5pPr marL="1371515" algn="l" defTabSz="685758" rtl="0" eaLnBrk="1" latinLnBrk="0" hangingPunct="1">
                <a:defRPr sz="1323" kern="1200">
                  <a:solidFill>
                    <a:schemeClr val="tx1"/>
                  </a:solidFill>
                  <a:latin typeface="+mn-lt"/>
                  <a:ea typeface="+mn-ea"/>
                  <a:cs typeface="+mn-cs"/>
                </a:defRPr>
              </a:lvl5pPr>
              <a:lvl6pPr marL="1714395" algn="l" defTabSz="685758" rtl="0" eaLnBrk="1" latinLnBrk="0" hangingPunct="1">
                <a:defRPr sz="1323" kern="1200">
                  <a:solidFill>
                    <a:schemeClr val="tx1"/>
                  </a:solidFill>
                  <a:latin typeface="+mn-lt"/>
                  <a:ea typeface="+mn-ea"/>
                  <a:cs typeface="+mn-cs"/>
                </a:defRPr>
              </a:lvl6pPr>
              <a:lvl7pPr marL="2057272" algn="l" defTabSz="685758" rtl="0" eaLnBrk="1" latinLnBrk="0" hangingPunct="1">
                <a:defRPr sz="1323" kern="1200">
                  <a:solidFill>
                    <a:schemeClr val="tx1"/>
                  </a:solidFill>
                  <a:latin typeface="+mn-lt"/>
                  <a:ea typeface="+mn-ea"/>
                  <a:cs typeface="+mn-cs"/>
                </a:defRPr>
              </a:lvl7pPr>
              <a:lvl8pPr marL="2400152" algn="l" defTabSz="685758" rtl="0" eaLnBrk="1" latinLnBrk="0" hangingPunct="1">
                <a:defRPr sz="1323" kern="1200">
                  <a:solidFill>
                    <a:schemeClr val="tx1"/>
                  </a:solidFill>
                  <a:latin typeface="+mn-lt"/>
                  <a:ea typeface="+mn-ea"/>
                  <a:cs typeface="+mn-cs"/>
                </a:defRPr>
              </a:lvl8pPr>
              <a:lvl9pPr marL="2743030" algn="l" defTabSz="685758" rtl="0" eaLnBrk="1" latinLnBrk="0" hangingPunct="1">
                <a:defRPr sz="1323" kern="1200">
                  <a:solidFill>
                    <a:schemeClr val="tx1"/>
                  </a:solidFill>
                  <a:latin typeface="+mn-lt"/>
                  <a:ea typeface="+mn-ea"/>
                  <a:cs typeface="+mn-cs"/>
                </a:defRPr>
              </a:lvl9pPr>
            </a:lstStyle>
            <a:p>
              <a:pPr algn="ctr" defTabSz="685562">
                <a:lnSpc>
                  <a:spcPct val="90000"/>
                </a:lnSpc>
              </a:pPr>
              <a:r>
                <a:rPr lang="en-US" sz="900" dirty="0">
                  <a:solidFill>
                    <a:srgbClr val="FFFFFF"/>
                  </a:solidFill>
                </a:rPr>
                <a:t>InMage Scout</a:t>
              </a:r>
            </a:p>
          </p:txBody>
        </p:sp>
      </p:grpSp>
    </p:spTree>
    <p:extLst>
      <p:ext uri="{BB962C8B-B14F-4D97-AF65-F5344CB8AC3E}">
        <p14:creationId xmlns:p14="http://schemas.microsoft.com/office/powerpoint/2010/main" val="16758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4b90fe5-f278-4895-909d-e1154437db5e">
      <UserInfo>
        <DisplayName/>
        <AccountId xsi:nil="true"/>
        <AccountType/>
      </UserInfo>
    </SharedWithUsers>
    <SharingHintHash xmlns="b4b90fe5-f278-4895-909d-e1154437db5e">1989159357</SharingHintHash>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F3C202A98C07FF4DA387E729E2F1018D" ma:contentTypeVersion="2" ma:contentTypeDescription="Ein neues Dokument erstellen." ma:contentTypeScope="" ma:versionID="2f1140659ea050c5e921c86696056685">
  <xsd:schema xmlns:xsd="http://www.w3.org/2001/XMLSchema" xmlns:xs="http://www.w3.org/2001/XMLSchema" xmlns:p="http://schemas.microsoft.com/office/2006/metadata/properties" xmlns:ns2="b4b90fe5-f278-4895-909d-e1154437db5e" targetNamespace="http://schemas.microsoft.com/office/2006/metadata/properties" ma:root="true" ma:fieldsID="915c8374251beaa4c4c8b52620402bfd" ns2:_="">
    <xsd:import namespace="b4b90fe5-f278-4895-909d-e1154437db5e"/>
    <xsd:element name="properties">
      <xsd:complexType>
        <xsd:sequence>
          <xsd:element name="documentManagement">
            <xsd:complexType>
              <xsd:all>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b90fe5-f278-4895-909d-e1154437db5e"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Freigabehinweis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0E5050-1FE1-4D12-A4D6-660F04BB2561}">
  <ds:schemaRefs>
    <ds:schemaRef ds:uri="http://purl.org/dc/terms/"/>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purl.org/dc/dcmitype/"/>
    <ds:schemaRef ds:uri="http://schemas.openxmlformats.org/package/2006/metadata/core-properties"/>
    <ds:schemaRef ds:uri="b4b90fe5-f278-4895-909d-e1154437db5e"/>
    <ds:schemaRef ds:uri="http://www.w3.org/XML/1998/namespace"/>
  </ds:schemaRefs>
</ds:datastoreItem>
</file>

<file path=customXml/itemProps2.xml><?xml version="1.0" encoding="utf-8"?>
<ds:datastoreItem xmlns:ds="http://schemas.openxmlformats.org/officeDocument/2006/customXml" ds:itemID="{6F5A42B1-164D-4C63-99BB-FAE61C4FC96E}">
  <ds:schemaRefs>
    <ds:schemaRef ds:uri="http://schemas.microsoft.com/sharepoint/v3/contenttype/forms"/>
  </ds:schemaRefs>
</ds:datastoreItem>
</file>

<file path=customXml/itemProps3.xml><?xml version="1.0" encoding="utf-8"?>
<ds:datastoreItem xmlns:ds="http://schemas.openxmlformats.org/officeDocument/2006/customXml" ds:itemID="{8FA90424-D1D8-4114-9C7B-6E60C69BA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b90fe5-f278-4895-909d-e1154437db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1851</Words>
  <Application>Microsoft Office PowerPoint</Application>
  <PresentationFormat>Breitbild</PresentationFormat>
  <Paragraphs>170</Paragraphs>
  <Slides>15</Slides>
  <Notes>9</Notes>
  <HiddenSlides>3</HiddenSlides>
  <MMClips>0</MMClips>
  <ScaleCrop>false</ScaleCrop>
  <HeadingPairs>
    <vt:vector size="6" baseType="variant">
      <vt:variant>
        <vt:lpstr>Verwendete Schriftarten</vt:lpstr>
      </vt:variant>
      <vt:variant>
        <vt:i4>5</vt:i4>
      </vt:variant>
      <vt:variant>
        <vt:lpstr>Design</vt:lpstr>
      </vt:variant>
      <vt:variant>
        <vt:i4>3</vt:i4>
      </vt:variant>
      <vt:variant>
        <vt:lpstr>Folientitel</vt:lpstr>
      </vt:variant>
      <vt:variant>
        <vt:i4>15</vt:i4>
      </vt:variant>
    </vt:vector>
  </HeadingPairs>
  <TitlesOfParts>
    <vt:vector size="23" baseType="lpstr">
      <vt:lpstr>Arial</vt:lpstr>
      <vt:lpstr>Calibri</vt:lpstr>
      <vt:lpstr>Calibri Light</vt:lpstr>
      <vt:lpstr>Segoe UI</vt:lpstr>
      <vt:lpstr>Segoe UI Semibold</vt:lpstr>
      <vt:lpstr>Office Theme</vt:lpstr>
      <vt:lpstr>1_Office Theme</vt:lpstr>
      <vt:lpstr>2_Office Theme</vt:lpstr>
      <vt:lpstr>Hybrid IT: Azure Site Recovery</vt:lpstr>
      <vt:lpstr>Über den Sprecher</vt:lpstr>
      <vt:lpstr>Desaster – Supersturm Sandy</vt:lpstr>
      <vt:lpstr>Desaster – Auch bei uns?</vt:lpstr>
      <vt:lpstr>Der Bedarf an Business Continuity Auswirkungen aufgrund von Ausfällen im Bereich der Infrastruktur</vt:lpstr>
      <vt:lpstr>Business Continuity Herausforderungen </vt:lpstr>
      <vt:lpstr>PowerPoint-Präsentation</vt:lpstr>
      <vt:lpstr>Schützen Sie ihre Aplikationen On-Premise zu On-Premise Sicherung mit Hyper-V </vt:lpstr>
      <vt:lpstr>Schützen Sie ihre Aplikationen On-Premise zu On-Premise Sicherung mit „Anderen“</vt:lpstr>
      <vt:lpstr>Schützen Sie ihre Aplikationen On-Premise nach Microsoft Azure – System Center optional</vt:lpstr>
      <vt:lpstr>Schützen Sie ihre Aplikationen On-Premise nach Microsoft Azure – System Center optional</vt:lpstr>
      <vt:lpstr>Azure Site Recovery</vt:lpstr>
      <vt:lpstr>Demo: Azure Site Recovery</vt:lpstr>
      <vt:lpstr>Azure Site Recovery: Weitere Infos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Reinhardt, Sara</dc:creator>
  <cp:lastModifiedBy>Peter Kirchner</cp:lastModifiedBy>
  <cp:revision>47</cp:revision>
  <dcterms:created xsi:type="dcterms:W3CDTF">2014-12-16T14:45:11Z</dcterms:created>
  <dcterms:modified xsi:type="dcterms:W3CDTF">2015-10-21T09:44:29Z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0x010100F3C202A98C07FF4DA387E729E2F1018D</vt:lpwstr>
  </property>
</Properties>
</file>